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  <p:sldMasterId id="2147483688" r:id="rId2"/>
    <p:sldMasterId id="2147483703" r:id="rId3"/>
    <p:sldMasterId id="2147483789" r:id="rId4"/>
    <p:sldMasterId id="2147483804" r:id="rId5"/>
    <p:sldMasterId id="2147483819" r:id="rId6"/>
    <p:sldMasterId id="2147483832" r:id="rId7"/>
    <p:sldMasterId id="2147483847" r:id="rId8"/>
    <p:sldMasterId id="2147483862" r:id="rId9"/>
    <p:sldMasterId id="2147483875" r:id="rId10"/>
  </p:sldMasterIdLst>
  <p:notesMasterIdLst>
    <p:notesMasterId r:id="rId47"/>
  </p:notesMasterIdLst>
  <p:handoutMasterIdLst>
    <p:handoutMasterId r:id="rId48"/>
  </p:handoutMasterIdLst>
  <p:sldIdLst>
    <p:sldId id="456" r:id="rId11"/>
    <p:sldId id="662" r:id="rId12"/>
    <p:sldId id="615" r:id="rId13"/>
    <p:sldId id="663" r:id="rId14"/>
    <p:sldId id="664" r:id="rId15"/>
    <p:sldId id="665" r:id="rId16"/>
    <p:sldId id="666" r:id="rId17"/>
    <p:sldId id="646" r:id="rId18"/>
    <p:sldId id="617" r:id="rId19"/>
    <p:sldId id="618" r:id="rId20"/>
    <p:sldId id="623" r:id="rId21"/>
    <p:sldId id="647" r:id="rId22"/>
    <p:sldId id="624" r:id="rId23"/>
    <p:sldId id="630" r:id="rId24"/>
    <p:sldId id="626" r:id="rId25"/>
    <p:sldId id="637" r:id="rId26"/>
    <p:sldId id="659" r:id="rId27"/>
    <p:sldId id="636" r:id="rId28"/>
    <p:sldId id="667" r:id="rId29"/>
    <p:sldId id="660" r:id="rId30"/>
    <p:sldId id="661" r:id="rId31"/>
    <p:sldId id="641" r:id="rId32"/>
    <p:sldId id="642" r:id="rId33"/>
    <p:sldId id="643" r:id="rId34"/>
    <p:sldId id="635" r:id="rId35"/>
    <p:sldId id="632" r:id="rId36"/>
    <p:sldId id="633" r:id="rId37"/>
    <p:sldId id="657" r:id="rId38"/>
    <p:sldId id="658" r:id="rId39"/>
    <p:sldId id="651" r:id="rId40"/>
    <p:sldId id="649" r:id="rId41"/>
    <p:sldId id="650" r:id="rId42"/>
    <p:sldId id="612" r:id="rId43"/>
    <p:sldId id="644" r:id="rId44"/>
    <p:sldId id="645" r:id="rId45"/>
    <p:sldId id="613" r:id="rId4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00CC00"/>
    <a:srgbClr val="FF9900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0806" autoAdjust="0"/>
    <p:restoredTop sz="94333" autoAdjust="0"/>
  </p:normalViewPr>
  <p:slideViewPr>
    <p:cSldViewPr>
      <p:cViewPr varScale="1">
        <p:scale>
          <a:sx n="50" d="100"/>
          <a:sy n="50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28" y="-90"/>
      </p:cViewPr>
      <p:guideLst>
        <p:guide orient="horz" pos="2927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5" rIns="92151" bIns="46075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5" rIns="92151" bIns="4607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829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5" rIns="92151" bIns="46075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29813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1" tIns="46075" rIns="92151" bIns="4607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8FDF34D-DB0F-44C4-9B67-23FD1523E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48" tIns="46072" rIns="92148" bIns="46072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48" tIns="46072" rIns="92148" bIns="46072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6425"/>
            <a:ext cx="5049837" cy="4183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48" tIns="46072" rIns="92148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48" tIns="46072" rIns="92148" bIns="46072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48" tIns="46072" rIns="92148" bIns="46072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C746ADE-C9F6-4121-B970-58438633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F01F6-10A8-4DA5-A08E-6E71B3A6FCE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8200" cy="34861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53013" cy="4183062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6CF98-EDE3-4D8C-9876-8A8825BD43E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70041-C43E-4BA5-A738-A97F2A2AF1EB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B9E44-32A8-43DC-8DCE-D5879204E853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9A508-824F-4702-9729-A1A9CBE7D5F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Trend has been fairly stable over time.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2F5C9-0505-4734-B5FA-09E5C3A699C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8200" cy="34861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53013" cy="4183062"/>
          </a:xfrm>
          <a:noFill/>
          <a:ln w="9525"/>
        </p:spPr>
        <p:txBody>
          <a:bodyPr/>
          <a:lstStyle/>
          <a:p>
            <a:r>
              <a:rPr lang="en-US" smtClean="0"/>
              <a:t>NIDA, NIH, DHHS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0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EBAC-0823-4999-A969-9E66C7340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9214-B7A9-45E8-90D1-B1845E6C1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64FD-A4CC-455E-86F3-8E4B401576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A551-13C9-4029-91FC-128E6D8F6A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3E3FD-8D72-428C-ADEB-A8EB930C40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8E0A-0045-47C2-96F3-68715ACC7A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01FE-E4D9-4A7B-9278-FEB012995E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9214-B7A9-45E8-90D1-B1845E6C1B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7455E-D16E-47A7-BD64-E5A83DED5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21F4A-C0F6-4578-90A8-A286A820E0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642C-C8F7-42B2-88A4-60AE51BA07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3BE01-E3CB-4CB6-AB2F-3F97DA7BCA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7455E-D16E-47A7-BD64-E5A83DED5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706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06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6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06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6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6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6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06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9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69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69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7B9587-829A-4A07-A94D-60FF7B25B7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06976-54D7-4D70-84F5-2ECA119C59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E97D7-606B-4011-9842-56538B4CC6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F77CB-505D-4567-ABC5-A9BD2081C0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989B2-06EE-4FB3-AEA5-C0EA9980F2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F3DC3-9497-46DD-826F-FED70BE518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186FE-394B-457E-8D2A-B49C3281A9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D9675-5034-4D9B-A033-63A8379D08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33790-36F0-4BBA-B862-B7868F081F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AE163-66BD-4093-96A3-1359677DFA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21F4A-C0F6-4578-90A8-A286A820E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28125-AE0B-497D-87A6-6539922A205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6CB66A-CB1C-4426-8A7A-A716808BBB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0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EBAC-0823-4999-A969-9E66C73407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D809-C03B-4D8C-86CC-BB7AF2E5C4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E8BC-601D-4CBD-B364-5854DD28C7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DFE54-C222-43D7-BE19-0D92AF5DBC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64FD-A4CC-455E-86F3-8E4B401576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A551-13C9-4029-91FC-128E6D8F6A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3E3FD-8D72-428C-ADEB-A8EB930C40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8E0A-0045-47C2-96F3-68715ACC7A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642C-C8F7-42B2-88A4-60AE51BA0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01FE-E4D9-4A7B-9278-FEB012995E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9214-B7A9-45E8-90D1-B1845E6C1B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7455E-D16E-47A7-BD64-E5A83DED5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21F4A-C0F6-4578-90A8-A286A820E0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642C-C8F7-42B2-88A4-60AE51BA07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3BE01-E3CB-4CB6-AB2F-3F97DA7BCA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3BE01-E3CB-4CB6-AB2F-3F97DA7BC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40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ACD77-B4DB-415D-A165-6AFD8CDBF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4AD53-3C99-49BC-95E5-022318316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74E5C-8D79-41D1-B976-75D6ADC05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E1E64-12DF-4DEE-A8DC-7E8313873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8DC8-2581-4D01-8C05-13FED7536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D809-C03B-4D8C-86CC-BB7AF2E5C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48888-9C77-44E1-92E3-FACC4FC15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DA8F9-828A-4B52-AEB2-66F292D39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5AF4-6B89-4B7B-8C56-709A44947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D3F9-481F-4BE8-8D98-2583DC892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05C59-A84D-4363-89CE-4B941814D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1A3D-EC7D-4C26-B5A2-BCF85612C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B8B9-43FE-4957-A8ED-FA51176C3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889B-73D3-4B07-9E91-44FE82792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CFEBD-98CC-411F-8180-E054D5D40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40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D301-57A9-4EA0-B9BE-DE68EF6FB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E8BC-601D-4CBD-B364-5854DD28C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4C30-172E-4563-8653-E41A7F52D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910A5-E7A7-47A9-9D95-8962D2371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54A9-4D29-4B37-94AC-970AE84D4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67ED-0C13-4E4C-8766-C21972C32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C775C-947C-47D1-A131-1F76A7854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078A-DF29-40B1-9BD3-290402106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12931-B41B-4995-87E7-FAF4F5064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81FC-E63A-4E91-BD7E-0C72725EB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D6EF-4ECC-44AF-B415-44D91A953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F527E-62BF-4F00-9D33-1BCF4461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DFE54-C222-43D7-BE19-0D92AF5DB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B08D-62A4-4322-8778-94C24E892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AF729-C16A-4570-AA13-401A2B76E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230A0-0D93-4558-A4CC-3733AE20D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84ED8FA5-6E02-4B2B-81E4-FAA86E3AE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E07E26ED-FCFB-423B-B4E7-4D816272F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0E17DD85-AB41-44F4-B886-E817E957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99A9A821-1CEA-4BDD-BC71-92BCEB7A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48535A6-903F-4014-A0E6-81504511D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24EAD5D1-1FEC-4758-A4A9-88DD34BCE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AFBB80A-EE92-4038-AE8B-A74A0499A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64FD-A4CC-455E-86F3-8E4B40157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0EDC94D-3C82-4C36-8805-1BB3E9CF6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90DBFA71-908C-4DDA-9E00-C6797A7B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53239C51-D23B-4D16-B709-1FB198B3F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17BB784C-4830-44A1-9AE4-CD98850A5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BC05FFC-DFFD-42E5-9175-60D498F99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ECE557BF-80C1-48AF-B975-F4F9521BF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0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EBAC-0823-4999-A969-9E66C73407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D809-C03B-4D8C-86CC-BB7AF2E5C4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E8BC-601D-4CBD-B364-5854DD28C7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DFE54-C222-43D7-BE19-0D92AF5DBC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A551-13C9-4029-91FC-128E6D8F6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64FD-A4CC-455E-86F3-8E4B401576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A551-13C9-4029-91FC-128E6D8F6A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3E3FD-8D72-428C-ADEB-A8EB930C40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8E0A-0045-47C2-96F3-68715ACC7A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01FE-E4D9-4A7B-9278-FEB012995E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9214-B7A9-45E8-90D1-B1845E6C1B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7455E-D16E-47A7-BD64-E5A83DED5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21F4A-C0F6-4578-90A8-A286A820E0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642C-C8F7-42B2-88A4-60AE51BA07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3BE01-E3CB-4CB6-AB2F-3F97DA7BCA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3E3FD-8D72-428C-ADEB-A8EB930C4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0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1662B2-685F-4242-A9C5-A8132DA74C2D}" type="datetimeFigureOut">
              <a:rPr lang="en-US">
                <a:solidFill>
                  <a:srgbClr val="FFFFFF"/>
                </a:solidFill>
              </a:rPr>
              <a:pPr/>
              <a:t>10/20/2011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1B1BE-0DA0-4566-A782-F93CA102D0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49C58-4DAE-4896-8777-39055A0EFC90}" type="datetimeFigureOut">
              <a:rPr lang="en-US">
                <a:solidFill>
                  <a:srgbClr val="FFFFFF"/>
                </a:solidFill>
              </a:rPr>
              <a:pPr/>
              <a:t>10/20/2011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930A-CCE6-4178-B9B2-0D16003825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6FA84-749D-4268-B01F-C36501B00316}" type="datetimeFigureOut">
              <a:rPr lang="en-US">
                <a:solidFill>
                  <a:srgbClr val="FFFFFF"/>
                </a:solidFill>
              </a:rPr>
              <a:pPr/>
              <a:t>10/20/2011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B58C7-1E19-4A89-BD60-B6B31AFBD6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D4D7F-2EA3-479D-9CF9-1CC122753A7A}" type="datetimeFigureOut">
              <a:rPr lang="en-US">
                <a:solidFill>
                  <a:srgbClr val="FFFFFF"/>
                </a:solidFill>
              </a:rPr>
              <a:pPr/>
              <a:t>10/20/2011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0A7CD-BE12-49FE-BFB0-227DAD310A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77A3F-6BDA-45A3-8061-5D51CD286E3A}" type="datetimeFigureOut">
              <a:rPr lang="en-US">
                <a:solidFill>
                  <a:srgbClr val="FFFFFF"/>
                </a:solidFill>
              </a:rPr>
              <a:pPr/>
              <a:t>10/20/2011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26E91-1B01-4800-B194-E75B24D4E7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85208-43D7-45C5-BDC4-DD358ADC81A1}" type="datetimeFigureOut">
              <a:rPr lang="en-US">
                <a:solidFill>
                  <a:srgbClr val="FFFFFF"/>
                </a:solidFill>
              </a:rPr>
              <a:pPr/>
              <a:t>10/20/2011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268AF-0B1A-4392-BA64-27DA8DD4FD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B50B6-1716-4606-9B16-6A51F0B5FE7E}" type="datetimeFigureOut">
              <a:rPr lang="en-US">
                <a:solidFill>
                  <a:srgbClr val="FFFFFF"/>
                </a:solidFill>
              </a:rPr>
              <a:pPr/>
              <a:t>10/20/2011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3EC42-FBED-4460-BA8F-BAA043E20E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65AB8-2332-4E78-B3F3-DAD74B76FB62}" type="datetimeFigureOut">
              <a:rPr lang="en-US">
                <a:solidFill>
                  <a:srgbClr val="FFFFFF"/>
                </a:solidFill>
              </a:rPr>
              <a:pPr/>
              <a:t>10/20/2011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2844-9795-48A0-BA43-F333916249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163A9-CB0D-48B7-90DD-74CAB8B69511}" type="datetimeFigureOut">
              <a:rPr lang="en-US">
                <a:solidFill>
                  <a:srgbClr val="FFFFFF"/>
                </a:solidFill>
              </a:rPr>
              <a:pPr/>
              <a:t>10/20/2011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1A36C-D079-470E-A1DD-76FD55D9FF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4F6FF-003C-4751-B620-050CDEE20E1D}" type="datetimeFigureOut">
              <a:rPr lang="en-US">
                <a:solidFill>
                  <a:srgbClr val="FFFFFF"/>
                </a:solidFill>
              </a:rPr>
              <a:pPr/>
              <a:t>10/20/2011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17178-CC35-48EC-89CC-0638C497CA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8E0A-0045-47C2-96F3-68715ACC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E97C4-4776-4359-B709-17B5D7DD0611}" type="datetimeFigureOut">
              <a:rPr lang="en-US">
                <a:solidFill>
                  <a:srgbClr val="FFFFFF"/>
                </a:solidFill>
              </a:rPr>
              <a:pPr/>
              <a:t>10/20/2011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9AFE4-095D-4891-A68A-BB4CCB7A7F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573B5-1D03-429D-9207-676345820B00}" type="datetimeFigureOut">
              <a:rPr lang="en-US">
                <a:solidFill>
                  <a:srgbClr val="FFFFFF"/>
                </a:solidFill>
              </a:rPr>
              <a:pPr/>
              <a:t>10/20/2011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2C0B2-E8AA-495C-A43F-2CB6F1E7FD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0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EBAC-0823-4999-A969-9E66C73407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D809-C03B-4D8C-86CC-BB7AF2E5C4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E8BC-601D-4CBD-B364-5854DD28C7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DFE54-C222-43D7-BE19-0D92AF5DBC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64FD-A4CC-455E-86F3-8E4B401576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A551-13C9-4029-91FC-128E6D8F6A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3E3FD-8D72-428C-ADEB-A8EB930C40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8E0A-0045-47C2-96F3-68715ACC7A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01FE-E4D9-4A7B-9278-FEB012995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01FE-E4D9-4A7B-9278-FEB012995E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9214-B7A9-45E8-90D1-B1845E6C1B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7455E-D16E-47A7-BD64-E5A83DED5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21F4A-C0F6-4578-90A8-A286A820E0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642C-C8F7-42B2-88A4-60AE51BA07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3BE01-E3CB-4CB6-AB2F-3F97DA7BCA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0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EBAC-0823-4999-A969-9E66C73407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D809-C03B-4D8C-86CC-BB7AF2E5C4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E8BC-601D-4CBD-B364-5854DD28C7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DFE54-C222-43D7-BE19-0D92AF5DBC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05ADD4-0EB4-48C2-BE39-5FC413A88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93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93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93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93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93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393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393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93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05ADD4-0EB4-48C2-BE39-5FC413A88E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93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93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93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93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93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9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B0A442-C185-4876-A5BB-F52639CA5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93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393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393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393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393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4393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93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393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93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D98F6E-A6E7-45A6-8091-6ECF7AE79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93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393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393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393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393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4393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93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393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93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3D53618-07E6-4FA0-9C8D-5DD76E53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05ADD4-0EB4-48C2-BE39-5FC413A88E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93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93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93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93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93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9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fld id="{ABE77736-6BEE-4816-9D2A-A8EC8EA14BE3}" type="datetimeFigureOut">
              <a:rPr lang="en-US" smtClean="0">
                <a:solidFill>
                  <a:srgbClr val="FFFFFF"/>
                </a:solidFill>
              </a:rPr>
              <a:pPr/>
              <a:t>10/20/2011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4D60B5F-9C1E-4205-A65D-FE52321A49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93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93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93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93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93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39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05ADD4-0EB4-48C2-BE39-5FC413A88E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93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93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93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93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93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9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05ADD4-0EB4-48C2-BE39-5FC413A88E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93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93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93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93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93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93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9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963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4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4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4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4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4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4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4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4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4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4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5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5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96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966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6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6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6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66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/>
                <a:endParaRPr 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96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6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/>
              <a:endParaRPr 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96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6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6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r"/>
            <a:fld id="{D373CCDD-A20D-4581-964F-7FD24BB05B57}" type="slidenum">
              <a:rPr lang="en-US" smtClean="0">
                <a:solidFill>
                  <a:srgbClr val="FFFFFF"/>
                </a:solidFill>
                <a:cs typeface="Arial" charset="0"/>
              </a:rPr>
              <a:pPr algn="r"/>
              <a:t>‹#›</a:t>
            </a:fld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6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026EFE-A17C-4ADD-A15C-2460BAA1EAB6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6106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	</a:t>
            </a:r>
          </a:p>
          <a:p>
            <a:pPr algn="ctr" eaLnBrk="0" hangingPunct="0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Protocol: NIDA-CTN-0027 </a:t>
            </a:r>
          </a:p>
          <a:p>
            <a:pPr algn="ctr" eaLnBrk="0" hangingPunct="0"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Starting Treatment with </a:t>
            </a:r>
          </a:p>
          <a:p>
            <a:pPr algn="ctr" eaLnBrk="0" hangingPunct="0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Agonist Replacement Therapies (START)</a:t>
            </a:r>
          </a:p>
          <a:p>
            <a:pPr algn="ctr" eaLnBrk="0" hangingPunct="0">
              <a:defRPr/>
            </a:pP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rgbClr val="D3051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Text Box 21"/>
          <p:cNvSpPr txBox="1">
            <a:spLocks noChangeArrowheads="1"/>
          </p:cNvSpPr>
          <p:nvPr/>
        </p:nvSpPr>
        <p:spPr bwMode="auto">
          <a:xfrm>
            <a:off x="1447800" y="4114800"/>
            <a:ext cx="65055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</a:rPr>
              <a:t>Drs. Walter Ling and Andrew Saxon, Lead </a:t>
            </a:r>
            <a:r>
              <a:rPr lang="en-US" sz="3200" b="1" dirty="0" smtClean="0">
                <a:solidFill>
                  <a:srgbClr val="FFFF00"/>
                </a:solidFill>
              </a:rPr>
              <a:t>Investigators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APHA Meeting, Nov. 1, 2011 </a:t>
            </a:r>
            <a:endParaRPr lang="en-US" sz="3200" b="1" dirty="0">
              <a:solidFill>
                <a:schemeClr val="tx2"/>
              </a:solidFill>
            </a:endParaRPr>
          </a:p>
          <a:p>
            <a:pPr eaLnBrk="0" hangingPunct="0"/>
            <a:endParaRPr lang="en-US" sz="3200" dirty="0"/>
          </a:p>
        </p:txBody>
      </p:sp>
      <p:sp>
        <p:nvSpPr>
          <p:cNvPr id="21510" name="Line 22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D3051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1" name="Picture 23" descr="ct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851525"/>
            <a:ext cx="1181100" cy="1006475"/>
          </a:xfrm>
          <a:prstGeom prst="rect">
            <a:avLst/>
          </a:prstGeom>
          <a:solidFill>
            <a:srgbClr val="00FFFF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144AB0-E9AD-4DFC-ABE0-B64B7A60C99E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342900" y="7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Outcome Measures/Analysis</a:t>
            </a:r>
          </a:p>
        </p:txBody>
      </p:sp>
      <p:sp>
        <p:nvSpPr>
          <p:cNvPr id="380931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609600" y="16764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1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110038"/>
          </a:xfrm>
        </p:spPr>
        <p:txBody>
          <a:bodyPr wrap="none"/>
          <a:lstStyle/>
          <a:p>
            <a:pPr marL="609600" indent="-609600" eaLnBrk="1" hangingPunct="1">
              <a:buClr>
                <a:srgbClr val="FFFF00"/>
              </a:buClr>
              <a:buFontTx/>
              <a:buChar char="•"/>
            </a:pPr>
            <a:r>
              <a:rPr lang="en-US" sz="32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Secondary Outcomes</a:t>
            </a:r>
            <a:r>
              <a:rPr lang="en-US" sz="3200" smtClean="0">
                <a:solidFill>
                  <a:srgbClr val="CCECFF"/>
                </a:solidFill>
                <a:effectLst/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3200" smtClean="0">
                <a:solidFill>
                  <a:srgbClr val="CCECFF"/>
                </a:solidFill>
                <a:effectLst/>
                <a:latin typeface="Times New Roman" pitchFamily="18" charset="0"/>
              </a:rPr>
              <a:t>	</a:t>
            </a:r>
            <a:r>
              <a:rPr lang="en-US" smtClean="0">
                <a:effectLst/>
                <a:latin typeface="Times New Roman" pitchFamily="18" charset="0"/>
              </a:rPr>
              <a:t>Effects of:</a:t>
            </a:r>
          </a:p>
          <a:p>
            <a:pPr marL="990600" lvl="1" indent="-533400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sz="2800" smtClean="0">
                <a:effectLst/>
                <a:latin typeface="Times New Roman" pitchFamily="18" charset="0"/>
              </a:rPr>
              <a:t>	</a:t>
            </a:r>
            <a:r>
              <a:rPr lang="en-US" smtClean="0">
                <a:effectLst/>
                <a:latin typeface="Times New Roman" pitchFamily="18" charset="0"/>
              </a:rPr>
              <a:t>(a.) Use of dirty needles</a:t>
            </a:r>
            <a:br>
              <a:rPr lang="en-US" smtClean="0">
                <a:effectLst/>
                <a:latin typeface="Times New Roman" pitchFamily="18" charset="0"/>
              </a:rPr>
            </a:br>
            <a:r>
              <a:rPr lang="en-US" smtClean="0">
                <a:effectLst/>
                <a:latin typeface="Times New Roman" pitchFamily="18" charset="0"/>
              </a:rPr>
              <a:t>(b.) Alcohol use</a:t>
            </a:r>
            <a:br>
              <a:rPr lang="en-US" smtClean="0">
                <a:effectLst/>
                <a:latin typeface="Times New Roman" pitchFamily="18" charset="0"/>
              </a:rPr>
            </a:br>
            <a:r>
              <a:rPr lang="en-US" smtClean="0">
                <a:effectLst/>
                <a:latin typeface="Times New Roman" pitchFamily="18" charset="0"/>
              </a:rPr>
              <a:t>(c.) Presence or absence of HIV</a:t>
            </a:r>
            <a:br>
              <a:rPr lang="en-US" smtClean="0">
                <a:effectLst/>
                <a:latin typeface="Times New Roman" pitchFamily="18" charset="0"/>
              </a:rPr>
            </a:br>
            <a:r>
              <a:rPr lang="en-US" smtClean="0">
                <a:effectLst/>
                <a:latin typeface="Times New Roman" pitchFamily="18" charset="0"/>
              </a:rPr>
              <a:t>(d.) Heavy cigarette smoking </a:t>
            </a:r>
            <a:br>
              <a:rPr lang="en-US" smtClean="0">
                <a:effectLst/>
                <a:latin typeface="Times New Roman" pitchFamily="18" charset="0"/>
              </a:rPr>
            </a:br>
            <a:r>
              <a:rPr lang="en-US" smtClean="0">
                <a:effectLst/>
                <a:latin typeface="Times New Roman" pitchFamily="18" charset="0"/>
              </a:rPr>
              <a:t>(e.) Hepatitis B or C + </a:t>
            </a:r>
            <a:br>
              <a:rPr lang="en-US" smtClean="0">
                <a:effectLst/>
                <a:latin typeface="Times New Roman" pitchFamily="18" charset="0"/>
              </a:rPr>
            </a:br>
            <a:r>
              <a:rPr lang="en-US" smtClean="0">
                <a:effectLst/>
                <a:latin typeface="Times New Roman" pitchFamily="18" charset="0"/>
              </a:rPr>
              <a:t>(f.) Illicit drug use</a:t>
            </a:r>
          </a:p>
          <a:p>
            <a:pPr marL="990600" lvl="1" indent="-533400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smtClean="0">
                <a:effectLst/>
                <a:latin typeface="Times New Roman" pitchFamily="18" charset="0"/>
              </a:rPr>
              <a:t>On changes in liver enzymes by medication group </a:t>
            </a:r>
          </a:p>
          <a:p>
            <a:pPr marL="990600" lvl="1" indent="-533400"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smtClean="0">
                <a:effectLst/>
                <a:latin typeface="Times New Roman" pitchFamily="18" charset="0"/>
              </a:rPr>
              <a:t>modeled through survival analysis and trajectory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Participant Characteristics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058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2667000"/>
                <a:gridCol w="2514600"/>
              </a:tblGrid>
              <a:tr h="89535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BUP/NX (n=740)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 (n=529)</a:t>
                      </a:r>
                      <a:endParaRPr lang="en-US" sz="2400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Females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238 (32.2%)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170 (32.1%)</a:t>
                      </a:r>
                      <a:endParaRPr lang="en-US" sz="2400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37.5 (11.2)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37.3 (10.9)</a:t>
                      </a:r>
                      <a:endParaRPr lang="en-US" sz="2400" dirty="0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Injected in past 30 days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508 (68.6%)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368 (69.6%)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E2DDBC-0700-4701-9CFB-880CBD45A674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Participant Characteristics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651000"/>
          <a:ext cx="83058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8432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BUP/NX (n=740)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 (n=529)</a:t>
                      </a:r>
                      <a:endParaRPr lang="en-US" sz="2400" dirty="0"/>
                    </a:p>
                  </a:txBody>
                  <a:tcPr/>
                </a:tc>
              </a:tr>
              <a:tr h="8432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Hispanic Ethnicity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125 (16.9%)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81 (15.3%)</a:t>
                      </a:r>
                      <a:endParaRPr lang="en-US" sz="2400" dirty="0"/>
                    </a:p>
                  </a:txBody>
                  <a:tcPr/>
                </a:tc>
              </a:tr>
              <a:tr h="8432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White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514 (69.5%)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392</a:t>
                      </a:r>
                      <a:r>
                        <a:rPr lang="en-US" sz="2400" baseline="0" dirty="0" smtClean="0"/>
                        <a:t> (74.1%)</a:t>
                      </a:r>
                      <a:endParaRPr lang="en-US" sz="2400" dirty="0"/>
                    </a:p>
                  </a:txBody>
                  <a:tcPr/>
                </a:tc>
              </a:tr>
              <a:tr h="8432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African American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63 (8.5%)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47 (8.9%)</a:t>
                      </a:r>
                      <a:endParaRPr lang="en-US" sz="2400" dirty="0"/>
                    </a:p>
                  </a:txBody>
                  <a:tcPr/>
                </a:tc>
              </a:tr>
              <a:tr h="8432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 Race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163 (22%)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 (17%)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E2DDBC-0700-4701-9CFB-880CBD45A674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Baseline Substance Use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666875"/>
          <a:ext cx="8305800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Reported Days Use Past 4 Weeks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BUP/NX (n=740)</a:t>
                      </a:r>
                      <a:br>
                        <a:rPr lang="en-US" sz="2400" dirty="0" smtClean="0"/>
                      </a:br>
                      <a:r>
                        <a:rPr lang="en-US" sz="2400" u="sng" dirty="0" smtClean="0"/>
                        <a:t>M </a:t>
                      </a:r>
                      <a:r>
                        <a:rPr lang="en-US" sz="2400" dirty="0" smtClean="0"/>
                        <a:t>   </a:t>
                      </a:r>
                      <a:r>
                        <a:rPr lang="en-US" sz="2400" u="none" dirty="0" smtClean="0"/>
                        <a:t> (</a:t>
                      </a:r>
                      <a:r>
                        <a:rPr lang="en-US" sz="2400" u="sng" dirty="0" smtClean="0"/>
                        <a:t>SD</a:t>
                      </a:r>
                      <a:r>
                        <a:rPr lang="en-US" sz="2400" u="none" dirty="0" smtClean="0"/>
                        <a:t>)</a:t>
                      </a:r>
                      <a:r>
                        <a:rPr lang="en-US" sz="2400" u="none" baseline="0" dirty="0" smtClean="0"/>
                        <a:t>    </a:t>
                      </a:r>
                      <a:r>
                        <a:rPr lang="en-US" sz="2400" u="sng" baseline="0" dirty="0" smtClean="0"/>
                        <a:t>Median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 (n=529)</a:t>
                      </a:r>
                      <a:br>
                        <a:rPr lang="en-US" sz="2400" dirty="0" smtClean="0"/>
                      </a:br>
                      <a:r>
                        <a:rPr lang="en-US" sz="2400" u="sng" dirty="0" smtClean="0"/>
                        <a:t>M</a:t>
                      </a:r>
                      <a:r>
                        <a:rPr lang="en-US" sz="2400" dirty="0" smtClean="0"/>
                        <a:t>     (</a:t>
                      </a:r>
                      <a:r>
                        <a:rPr lang="en-US" sz="2400" u="sng" dirty="0" smtClean="0"/>
                        <a:t>SD</a:t>
                      </a:r>
                      <a:r>
                        <a:rPr lang="en-US" sz="2400" dirty="0" smtClean="0"/>
                        <a:t>)    </a:t>
                      </a:r>
                      <a:r>
                        <a:rPr lang="en-US" sz="2400" u="sng" dirty="0" smtClean="0"/>
                        <a:t>Median</a:t>
                      </a:r>
                      <a:endParaRPr lang="en-US" sz="2400" u="sng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Opioids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81.3  (32.1)     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82.5   (31.6)     100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Cocaine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10.7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(23.5)        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11.6   (23.3)        0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Alcohol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4.6    (14.8)        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5.8     (17.2)        0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Benzodiazepines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2.1     (8.5)         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1.8  </a:t>
                      </a:r>
                      <a:r>
                        <a:rPr lang="en-US" sz="2400" baseline="0" dirty="0" smtClean="0"/>
                        <a:t>    (8.6)         0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Cannabis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10.4   (26.5)       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8.4     (22.8)        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7208FB-5A36-4C8F-9885-D00E2FD11442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Baseline Substance Use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666875"/>
          <a:ext cx="8305800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Positive</a:t>
                      </a:r>
                      <a:r>
                        <a:rPr lang="en-US" sz="2400" baseline="0" dirty="0" smtClean="0"/>
                        <a:t> Urine Drug Screen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BUP/NX (n=740)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 (n=529)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Opiates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644 (87.0%)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459 (86.8%)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Oxycodone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103 (13.9%)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78 (14.7%)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Cocaine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252 (34.1%)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222 (42.0%)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Benzodiazepines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141 (19.1%)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95</a:t>
                      </a:r>
                      <a:r>
                        <a:rPr lang="en-US" sz="2400" baseline="0" dirty="0" smtClean="0"/>
                        <a:t>(18.0%)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Cannabis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187 (25.3%)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113 (21.4%)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8B946B-01D8-4FF4-A7E4-243C5B64DA8D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Baseline Liver Health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666875"/>
          <a:ext cx="8305800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7366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BUP/NX (n=740)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 (n=529)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Abnormal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Transaminase</a:t>
                      </a:r>
                      <a:r>
                        <a:rPr lang="en-US" sz="2400" baseline="0" dirty="0" smtClean="0"/>
                        <a:t> Levels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84 (11.4%)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58 (11.0%)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Hep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BSAb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213 (28.8%)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177 (33.5%)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Hep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BSAg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3 (0.4%)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3 (0.6%)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HCV </a:t>
                      </a:r>
                      <a:r>
                        <a:rPr lang="en-US" sz="2400" baseline="0" dirty="0" err="1" smtClean="0"/>
                        <a:t>Ab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268 (36.2%)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221</a:t>
                      </a:r>
                      <a:r>
                        <a:rPr lang="en-US" sz="2400" baseline="0" dirty="0" smtClean="0"/>
                        <a:t>(41.8%)</a:t>
                      </a:r>
                      <a:endParaRPr lang="en-US" sz="240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HCV RNA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208 (28.1%)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147 (27.8%)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8F59491-C7FC-4C73-9230-2E0FBAC74E40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Fagerstrom Test for </a:t>
            </a:r>
            <a:br>
              <a:rPr lang="en-US" sz="4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Nicotine  Dependence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97F26EE-FEA8-4735-8E3C-33EAE8E09994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81000" y="2133600"/>
          <a:ext cx="8229600" cy="318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71600"/>
                <a:gridCol w="2057400"/>
                <a:gridCol w="2057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Baseline FTND Score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Mean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SD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Median</a:t>
                      </a:r>
                      <a:endParaRPr lang="en-US" sz="28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BUP/NX</a:t>
                      </a:r>
                      <a:br>
                        <a:rPr lang="en-US" sz="2800" dirty="0" smtClean="0"/>
                      </a:b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Smokers=88.2%</a:t>
                      </a:r>
                      <a:endParaRPr lang="en-US" sz="2000" baseline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4.0</a:t>
                      </a:r>
                      <a:endParaRPr lang="en-US" sz="28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MET</a:t>
                      </a:r>
                      <a:br>
                        <a:rPr lang="en-US" sz="2800" dirty="0" smtClean="0"/>
                      </a:br>
                      <a:r>
                        <a:rPr lang="en-US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Smokers=90.9%</a:t>
                      </a:r>
                      <a:endParaRPr lang="en-US" sz="2800" baseline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67" name="TextBox 6"/>
          <p:cNvSpPr txBox="1">
            <a:spLocks noChangeArrowheads="1"/>
          </p:cNvSpPr>
          <p:nvPr/>
        </p:nvSpPr>
        <p:spPr bwMode="auto">
          <a:xfrm>
            <a:off x="609600" y="55626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/>
              <a:t>No substantial changes in number of smokers or FTND at week 12 or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Dosing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F612A7-274C-41FF-9A6E-330E5C073F30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17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229600" cy="318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Highest Dose in mg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Mean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Median</a:t>
                      </a:r>
                      <a:endParaRPr lang="en-US" sz="28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BUP/NX</a:t>
                      </a:r>
                      <a:br>
                        <a:rPr lang="en-US" sz="2800" dirty="0" smtClean="0"/>
                      </a:br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buprenorphine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22.3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9.2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</a:t>
                      </a:r>
                      <a:endParaRPr lang="en-US" sz="28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93.2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43.9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029200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880"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% dispensed ranged from 95.1% week </a:t>
            </a:r>
            <a:r>
              <a:rPr lang="en-US" sz="2400" smtClean="0">
                <a:solidFill>
                  <a:srgbClr val="FFFFFF"/>
                </a:solidFill>
              </a:rPr>
              <a:t>1 to </a:t>
            </a:r>
            <a:r>
              <a:rPr lang="en-US" sz="2400" dirty="0" smtClean="0">
                <a:solidFill>
                  <a:srgbClr val="FFFFFF"/>
                </a:solidFill>
              </a:rPr>
              <a:t>83.4% week 24</a:t>
            </a:r>
          </a:p>
          <a:p>
            <a:pPr indent="182880"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175.3 total dose years for BUP/NX</a:t>
            </a:r>
          </a:p>
          <a:p>
            <a:pPr indent="182880"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197.1 total dose years for MET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Main Liver Outcomes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305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1981200"/>
                <a:gridCol w="1905000"/>
              </a:tblGrid>
              <a:tr h="8846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AST and ALT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BUP/NX (n=340)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 (n=391)</a:t>
                      </a:r>
                      <a:endParaRPr lang="en-US" sz="2400" dirty="0"/>
                    </a:p>
                  </a:txBody>
                  <a:tcPr/>
                </a:tc>
              </a:tr>
              <a:tr h="7917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≤2X ULN remain ≤2X ULN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273 (80.3%)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306 (78.3%)</a:t>
                      </a:r>
                      <a:endParaRPr lang="en-US" sz="2400" dirty="0"/>
                    </a:p>
                  </a:txBody>
                  <a:tcPr/>
                </a:tc>
              </a:tr>
              <a:tr h="791785">
                <a:tc>
                  <a:txBody>
                    <a:bodyPr/>
                    <a:lstStyle/>
                    <a:p>
                      <a:pPr marL="0" lvl="2" indent="-457200"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≤2X  ULN then ↑ &gt;2X ULN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 (12.6%)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 (17.9%)</a:t>
                      </a:r>
                      <a:endParaRPr lang="en-US" sz="2400" dirty="0"/>
                    </a:p>
                  </a:txBody>
                  <a:tcPr/>
                </a:tc>
              </a:tr>
              <a:tr h="884615">
                <a:tc>
                  <a:txBody>
                    <a:bodyPr/>
                    <a:lstStyle/>
                    <a:p>
                      <a:pPr marL="0" lvl="2" indent="-457200"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&gt;2X ULN then ↓ ≤2X ULN and remain ≤2X ULN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 (2.4%)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5 (1.3%)</a:t>
                      </a:r>
                      <a:endParaRPr lang="en-US" sz="2400" dirty="0"/>
                    </a:p>
                  </a:txBody>
                  <a:tcPr/>
                </a:tc>
              </a:tr>
              <a:tr h="884615">
                <a:tc>
                  <a:txBody>
                    <a:bodyPr/>
                    <a:lstStyle/>
                    <a:p>
                      <a:pPr marL="0" lvl="2" indent="-457200"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&gt;2X ULN do not ↓ ≤2X ULN or ↑ &gt;2X eligibility value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1 (0.2%)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2 (0.5%)</a:t>
                      </a:r>
                      <a:endParaRPr lang="en-US" sz="2400" dirty="0"/>
                    </a:p>
                  </a:txBody>
                  <a:tcPr/>
                </a:tc>
              </a:tr>
              <a:tr h="791785">
                <a:tc>
                  <a:txBody>
                    <a:bodyPr/>
                    <a:lstStyle/>
                    <a:p>
                      <a:pPr marL="0" lvl="2" indent="-457200"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 &gt;2X then ↑ &gt;2X eligibility value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9 (2.6%)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6 (1.5%)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4BD492-D87D-4C2E-B17A-2825C22D82DD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Liver Outcomes </a:t>
            </a:r>
            <a:br>
              <a:rPr lang="en-US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Adjusted For Dose Years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305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1981200"/>
                <a:gridCol w="1905000"/>
              </a:tblGrid>
              <a:tr h="8846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AST and ALT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BUP/NX (n=340)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 (n=391)</a:t>
                      </a:r>
                      <a:endParaRPr lang="en-US" sz="2400" dirty="0"/>
                    </a:p>
                  </a:txBody>
                  <a:tcPr/>
                </a:tc>
              </a:tr>
              <a:tr h="7917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≤2X ULN remain ≤2X ULN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1.57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1.56</a:t>
                      </a:r>
                      <a:endParaRPr lang="en-US" sz="2400" dirty="0"/>
                    </a:p>
                  </a:txBody>
                  <a:tcPr/>
                </a:tc>
              </a:tr>
              <a:tr h="791785">
                <a:tc>
                  <a:txBody>
                    <a:bodyPr/>
                    <a:lstStyle/>
                    <a:p>
                      <a:pPr marL="0" lvl="2" indent="-457200"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≤2X  ULN then ↑ &gt;2X ULN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0.36</a:t>
                      </a:r>
                      <a:endParaRPr lang="en-US" sz="2400" dirty="0"/>
                    </a:p>
                  </a:txBody>
                  <a:tcPr/>
                </a:tc>
              </a:tr>
              <a:tr h="884615">
                <a:tc>
                  <a:txBody>
                    <a:bodyPr/>
                    <a:lstStyle/>
                    <a:p>
                      <a:pPr marL="0" lvl="2" indent="-457200"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&gt;2X ULN then ↓ ≤2X ULN and remain ≤2X ULN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0.03</a:t>
                      </a:r>
                      <a:endParaRPr lang="en-US" sz="2400" dirty="0"/>
                    </a:p>
                  </a:txBody>
                  <a:tcPr/>
                </a:tc>
              </a:tr>
              <a:tr h="884615">
                <a:tc>
                  <a:txBody>
                    <a:bodyPr/>
                    <a:lstStyle/>
                    <a:p>
                      <a:pPr marL="0" lvl="2" indent="-457200"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&gt;2X ULN do not ↓ ≤2X ULN or ↑ &gt;2X eligibility value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0.01</a:t>
                      </a:r>
                      <a:endParaRPr lang="en-US" sz="2400" dirty="0"/>
                    </a:p>
                  </a:txBody>
                  <a:tcPr/>
                </a:tc>
              </a:tr>
              <a:tr h="791785">
                <a:tc>
                  <a:txBody>
                    <a:bodyPr/>
                    <a:lstStyle/>
                    <a:p>
                      <a:pPr marL="0" lvl="2" indent="-457200"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2400" dirty="0" smtClean="0">
                          <a:latin typeface="+mn-lt"/>
                        </a:rPr>
                        <a:t> &gt;2X then ↑ &gt;2X eligibility value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0.01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4BD492-D87D-4C2E-B17A-2825C22D82DD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19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3600"/>
              <a:t>		</a:t>
            </a:r>
            <a:r>
              <a:rPr lang="en-US" sz="3200" b="1">
                <a:solidFill>
                  <a:srgbClr val="66CCFF"/>
                </a:solidFill>
              </a:rPr>
              <a:t>Presenter Disclosures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057400"/>
            <a:ext cx="8686800" cy="11430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66CCFF"/>
                </a:solidFill>
                <a:latin typeface="Arial" charset="0"/>
              </a:rPr>
              <a:t>(1)	The following personal financial relationships with commercial interests relevant to this presentation existed during the past 12 months:</a:t>
            </a:r>
            <a:endParaRPr lang="en-US" sz="2400">
              <a:solidFill>
                <a:srgbClr val="66CCFF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5800" y="17129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endParaRPr 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85800" y="1789113"/>
            <a:ext cx="792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endParaRPr 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048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CC66"/>
                </a:solidFill>
                <a:latin typeface="Arial" charset="0"/>
                <a:cs typeface="Arial" charset="0"/>
              </a:rPr>
              <a:t>Andrew J. Saxon, M.D.</a:t>
            </a:r>
            <a:endParaRPr lang="en-US" sz="2400" dirty="0" smtClean="0">
              <a:solidFill>
                <a:srgbClr val="FFCC66"/>
              </a:solidFill>
              <a:latin typeface="Arial" charset="0"/>
              <a:cs typeface="Arial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8600" y="3276600"/>
            <a:ext cx="868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FCC66"/>
                </a:solidFill>
                <a:latin typeface="Arial" charset="0"/>
                <a:cs typeface="Arial" charset="0"/>
              </a:rPr>
              <a:t>No Relationships to Disclose</a:t>
            </a:r>
          </a:p>
          <a:p>
            <a:pPr eaLnBrk="0" hangingPunct="0"/>
            <a:endParaRPr lang="en-US" dirty="0" smtClean="0">
              <a:solidFill>
                <a:srgbClr val="FFCC66"/>
              </a:solidFill>
              <a:latin typeface="Arial" charset="0"/>
              <a:cs typeface="Arial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7200" y="3617913"/>
            <a:ext cx="815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endParaRPr lang="en-US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7BF6DF-BBE3-48ED-B995-321929804AB0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20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0075"/>
            <a:ext cx="73152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905000" y="381000"/>
            <a:ext cx="5334000" cy="8382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838200" y="381000"/>
            <a:ext cx="792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3399"/>
                </a:solidFill>
              </a:rPr>
              <a:t>Log Rank Test: </a:t>
            </a:r>
            <a:r>
              <a:rPr lang="en-US" sz="3600" dirty="0">
                <a:solidFill>
                  <a:srgbClr val="003399"/>
                </a:solidFill>
              </a:rPr>
              <a:t>≤2X ULN to ≥2X ULN</a:t>
            </a:r>
          </a:p>
          <a:p>
            <a:pPr eaLnBrk="0" hangingPunct="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Predictors: ≤2X ULN to ≥2X ULN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3600" b="1" u="sng" dirty="0" smtClean="0">
                <a:solidFill>
                  <a:schemeClr val="tx2"/>
                </a:solidFill>
              </a:rPr>
              <a:t>Cox regression controlling for</a:t>
            </a:r>
            <a:r>
              <a:rPr lang="en-US" sz="3600" b="1" dirty="0" smtClean="0">
                <a:solidFill>
                  <a:schemeClr val="tx2"/>
                </a:solidFill>
              </a:rPr>
              <a:t>: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Medication Condition 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Alcohol use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Cigarette use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Drug use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Sharing needles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Hepatitis B or C at Baseline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(HR=2.40; 95%CI 1.46, 3.92)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73E3FD-8D72-428C-ADEB-A8EB930C40F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886200" y="2286000"/>
            <a:ext cx="1905000" cy="289560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505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Not significant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Extreme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Elevations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Functions</a:t>
            </a:r>
            <a:endParaRPr lang="en-US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24 participants had extreme elevations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>
                <a:effectLst/>
              </a:rPr>
              <a:t>9 BUP/NX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>
                <a:effectLst/>
              </a:rPr>
              <a:t>15 MET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>
                <a:effectLst/>
              </a:rPr>
              <a:t>ALTs ranging from 418 to  6280 (n=15)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>
                <a:effectLst/>
              </a:rPr>
              <a:t>ASTs ranging from  493 to 6940 (n=8)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>
                <a:effectLst/>
              </a:rPr>
              <a:t>INRs ranging from  3.62 to 5.60 (n=7)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>
                <a:effectLst/>
              </a:rPr>
              <a:t>Direct Bilirubin ranging from 0.7 to 3.7 (n=6)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>
                <a:effectLst/>
              </a:rPr>
              <a:t>Total Bilirubin 2.8, 5.0 (n=2 )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B43D59D-8E0C-44F8-B954-F75152000738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Extreme Elevations</a:t>
            </a:r>
            <a:b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 Liver Functions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effectLst/>
              </a:rPr>
              <a:t>24 participants with extreme elevations compared to 821 participants w/o extreme elevations.  </a:t>
            </a:r>
            <a:br>
              <a:rPr lang="en-US" smtClean="0">
                <a:effectLst/>
              </a:rPr>
            </a:br>
            <a:r>
              <a:rPr lang="en-US" smtClean="0">
                <a:effectLst/>
              </a:rPr>
              <a:t>No significant effect of:</a:t>
            </a:r>
          </a:p>
          <a:p>
            <a:pPr lvl="1" eaLnBrk="1" hangingPunct="1"/>
            <a:r>
              <a:rPr lang="en-US" smtClean="0">
                <a:effectLst/>
              </a:rPr>
              <a:t>Age</a:t>
            </a:r>
          </a:p>
          <a:p>
            <a:pPr lvl="1" eaLnBrk="1" hangingPunct="1"/>
            <a:r>
              <a:rPr lang="en-US" smtClean="0">
                <a:effectLst/>
              </a:rPr>
              <a:t>Gender</a:t>
            </a:r>
          </a:p>
          <a:p>
            <a:pPr lvl="1" eaLnBrk="1" hangingPunct="1"/>
            <a:r>
              <a:rPr lang="en-US" smtClean="0">
                <a:effectLst/>
              </a:rPr>
              <a:t>Race</a:t>
            </a:r>
          </a:p>
          <a:p>
            <a:pPr lvl="1" eaLnBrk="1" hangingPunct="1"/>
            <a:r>
              <a:rPr lang="en-US" smtClean="0">
                <a:effectLst/>
              </a:rPr>
              <a:t>Ethnicity</a:t>
            </a:r>
          </a:p>
          <a:p>
            <a:pPr lvl="1" eaLnBrk="1" hangingPunct="1"/>
            <a:r>
              <a:rPr lang="en-US" smtClean="0">
                <a:effectLst/>
              </a:rPr>
              <a:t>Use of unsafe injection equipment</a:t>
            </a:r>
          </a:p>
          <a:p>
            <a:pPr lvl="1" eaLnBrk="1" hangingPunct="1"/>
            <a:r>
              <a:rPr lang="en-US" smtClean="0">
                <a:effectLst/>
              </a:rPr>
              <a:t>Hepatitis at baseline</a:t>
            </a:r>
          </a:p>
          <a:p>
            <a:pPr lvl="1" eaLnBrk="1" hangingPunct="1"/>
            <a:r>
              <a:rPr lang="en-US" smtClean="0">
                <a:effectLst/>
              </a:rPr>
              <a:t>Alcohol use during trial (self-reported)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93061E-627E-4E70-B0D7-3D27967AF274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Extreme Elevations</a:t>
            </a:r>
            <a:b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 Liver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24 participants with extreme elevations compared to 821 participants w/o extreme elevations.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55FF97-1DE5-48F4-911C-0AE3CA3039F7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819400"/>
          <a:ext cx="8382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2209800"/>
                <a:gridCol w="2057400"/>
                <a:gridCol w="914400"/>
              </a:tblGrid>
              <a:tr h="428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r>
                        <a:rPr lang="en-US" baseline="0" dirty="0" smtClean="0"/>
                        <a:t> El.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Extreme El.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Hep</a:t>
                      </a:r>
                      <a:r>
                        <a:rPr lang="en-US" dirty="0" smtClean="0"/>
                        <a:t> B/C </a:t>
                      </a:r>
                      <a:r>
                        <a:rPr lang="en-US" dirty="0" err="1" smtClean="0"/>
                        <a:t>Seroconversion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2/15 (13.3%)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7/419 (1.7%)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.035</a:t>
                      </a:r>
                      <a:endParaRPr lang="en-US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%  Drug</a:t>
                      </a:r>
                      <a:r>
                        <a:rPr lang="en-US" baseline="0" dirty="0" smtClean="0"/>
                        <a:t> use week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.033</a:t>
                      </a:r>
                      <a:endParaRPr lang="en-US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Median %  Drug</a:t>
                      </a:r>
                      <a:r>
                        <a:rPr lang="en-US" baseline="0" dirty="0" smtClean="0"/>
                        <a:t> use week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.034</a:t>
                      </a:r>
                      <a:endParaRPr lang="en-US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Median %  Drug</a:t>
                      </a:r>
                      <a:r>
                        <a:rPr lang="en-US" baseline="0" dirty="0" smtClean="0"/>
                        <a:t> use week 12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Median %  Drug</a:t>
                      </a:r>
                      <a:r>
                        <a:rPr lang="en-US" baseline="0" dirty="0" smtClean="0"/>
                        <a:t> use week 16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Median %  Drug</a:t>
                      </a:r>
                      <a:r>
                        <a:rPr lang="en-US" baseline="0" dirty="0" smtClean="0"/>
                        <a:t> use week 20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Median % Drug</a:t>
                      </a:r>
                      <a:r>
                        <a:rPr lang="en-US" baseline="0" dirty="0" smtClean="0"/>
                        <a:t> use week 24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403DB8-83DA-439D-A083-E4E7D2565071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609600" y="16764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1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33681" name="Text Box 177"/>
          <p:cNvSpPr txBox="1"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Treatment Retention</a:t>
            </a:r>
            <a:endParaRPr lang="en-US" dirty="0"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3013" name="Line 17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D3051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33525"/>
            <a:ext cx="72009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6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Opiate Positive UDS (%)</a:t>
            </a:r>
          </a:p>
        </p:txBody>
      </p:sp>
      <p:graphicFrame>
        <p:nvGraphicFramePr>
          <p:cNvPr id="4403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9372600" cy="5334000"/>
        </p:xfrm>
        <a:graphic>
          <a:graphicData uri="http://schemas.openxmlformats.org/presentationml/2006/ole">
            <p:oleObj spid="_x0000_s44035" r:id="rId3" imgW="9376461" imgH="5334462" progId="Excel.Sheet.8">
              <p:embed/>
            </p:oleObj>
          </a:graphicData>
        </a:graphic>
      </p:graphicFrame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4383B9-DEB0-49A7-8672-6E0484222026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0" y="6457950"/>
            <a:ext cx="4953000" cy="40005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GEE Analysis Bup*time </a:t>
            </a:r>
            <a:r>
              <a:rPr lang="el-GR" sz="2000">
                <a:solidFill>
                  <a:schemeClr val="bg1"/>
                </a:solidFill>
              </a:rPr>
              <a:t>χ</a:t>
            </a:r>
            <a:r>
              <a:rPr lang="en-US" sz="2000" baseline="30000">
                <a:solidFill>
                  <a:schemeClr val="bg1"/>
                </a:solidFill>
              </a:rPr>
              <a:t>2</a:t>
            </a:r>
            <a:r>
              <a:rPr lang="en-US" sz="2000">
                <a:solidFill>
                  <a:schemeClr val="bg1"/>
                </a:solidFill>
              </a:rPr>
              <a:t>=92.41, p&lt;.0001</a:t>
            </a:r>
            <a:endParaRPr lang="en-US" sz="2000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6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Cocaine Positive UDS (%)</a:t>
            </a:r>
          </a:p>
        </p:txBody>
      </p:sp>
      <p:graphicFrame>
        <p:nvGraphicFramePr>
          <p:cNvPr id="45059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9372600" cy="5334000"/>
        </p:xfrm>
        <a:graphic>
          <a:graphicData uri="http://schemas.openxmlformats.org/presentationml/2006/ole">
            <p:oleObj spid="_x0000_s45059" r:id="rId3" imgW="9370364" imgH="5334462" progId="Excel.Sheet.8">
              <p:embed/>
            </p:oleObj>
          </a:graphicData>
        </a:graphic>
      </p:graphicFrame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4CB7C6-B561-4FFD-B338-1607B0109FF0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0" y="6457950"/>
            <a:ext cx="4953000" cy="40005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GEE Analysis Bup*time </a:t>
            </a:r>
            <a:r>
              <a:rPr lang="el-GR" sz="2000">
                <a:solidFill>
                  <a:schemeClr val="bg1"/>
                </a:solidFill>
              </a:rPr>
              <a:t>χ</a:t>
            </a:r>
            <a:r>
              <a:rPr lang="en-US" sz="2000" baseline="30000">
                <a:solidFill>
                  <a:schemeClr val="bg1"/>
                </a:solidFill>
              </a:rPr>
              <a:t>2</a:t>
            </a:r>
            <a:r>
              <a:rPr lang="en-US" sz="2000">
                <a:solidFill>
                  <a:schemeClr val="bg1"/>
                </a:solidFill>
              </a:rPr>
              <a:t>=40.55, p&lt;.04</a:t>
            </a:r>
            <a:endParaRPr lang="en-US" sz="2000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63558ACD-B7A8-4E20-81CC-6402B84BD346}" type="slidenum">
              <a:rPr lang="en-US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>
            <a:off x="1828800" y="2514600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/>
          <a:lstStyle/>
          <a:p>
            <a:r>
              <a:rPr lang="en-US" sz="3600" smtClean="0">
                <a:solidFill>
                  <a:srgbClr val="FFFF00"/>
                </a:solidFill>
                <a:effectLst/>
                <a:latin typeface="Times New Roman" pitchFamily="18" charset="0"/>
              </a:rPr>
              <a:t>Patients</a:t>
            </a:r>
            <a:r>
              <a:rPr lang="en-US" sz="3600" smtClean="0">
                <a:solidFill>
                  <a:srgbClr val="FFFF00"/>
                </a:solidFill>
                <a:effectLst/>
              </a:rPr>
              <a:t>’</a:t>
            </a:r>
            <a:r>
              <a:rPr lang="en-US" sz="3600" smtClean="0">
                <a:solidFill>
                  <a:srgbClr val="FFFF00"/>
                </a:solidFill>
                <a:effectLst/>
                <a:latin typeface="Times New Roman" pitchFamily="18" charset="0"/>
              </a:rPr>
              <a:t> Reasons for Non-completion</a:t>
            </a: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5105400" y="2362200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733800" y="3429000"/>
            <a:ext cx="2741613" cy="593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Incarceration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733800" y="1752600"/>
            <a:ext cx="2741613" cy="593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Opiate use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733800" y="5105400"/>
            <a:ext cx="2741613" cy="593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Life events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733800" y="5943600"/>
            <a:ext cx="27432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Didn’t want </a:t>
            </a:r>
          </a:p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medication long-term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733800" y="4267200"/>
            <a:ext cx="2741613" cy="593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Transportation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3733800" y="2590800"/>
            <a:ext cx="2741613" cy="593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Program procedures/</a:t>
            </a:r>
          </a:p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policies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457200" y="4419600"/>
            <a:ext cx="2743200" cy="7112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Wanted to feel full agonist effects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457200" y="2895600"/>
            <a:ext cx="2743200" cy="7112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Switched to methadone maintenance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457200" y="1752600"/>
            <a:ext cx="2743200" cy="10160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Negative experiences with medication (e.g., induction)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57200" y="3810000"/>
            <a:ext cx="2743200" cy="4064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Wanted methadone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2000" y="1295400"/>
            <a:ext cx="22098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Suboxone 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6477000" y="1295400"/>
            <a:ext cx="20574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Methadone </a:t>
            </a:r>
          </a:p>
        </p:txBody>
      </p:sp>
      <p:sp>
        <p:nvSpPr>
          <p:cNvPr id="69656" name="Line 5"/>
          <p:cNvSpPr>
            <a:spLocks noChangeShapeType="1"/>
          </p:cNvSpPr>
          <p:nvPr/>
        </p:nvSpPr>
        <p:spPr bwMode="auto">
          <a:xfrm>
            <a:off x="457200" y="1066800"/>
            <a:ext cx="8226425" cy="0"/>
          </a:xfrm>
          <a:prstGeom prst="line">
            <a:avLst/>
          </a:prstGeom>
          <a:noFill/>
          <a:ln w="28575">
            <a:solidFill>
              <a:srgbClr val="D3051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>
            <a:off x="1219200" y="1524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6934200" y="1524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4038600" y="1295400"/>
            <a:ext cx="2057400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Common to Both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Groups </a:t>
            </a:r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457200" y="5943600"/>
            <a:ext cx="2743200" cy="7112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Didn’t feel needed medication still</a:t>
            </a:r>
          </a:p>
        </p:txBody>
      </p:sp>
      <p:sp>
        <p:nvSpPr>
          <p:cNvPr id="69666" name="Text Box 34"/>
          <p:cNvSpPr txBox="1">
            <a:spLocks noChangeArrowheads="1"/>
          </p:cNvSpPr>
          <p:nvPr/>
        </p:nvSpPr>
        <p:spPr bwMode="auto">
          <a:xfrm>
            <a:off x="457200" y="5334000"/>
            <a:ext cx="2743200" cy="406400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Inconvenience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160377-9E61-4BD1-BCF4-6A145C6BE858}" type="slidenum">
              <a:rPr lang="en-US" sz="1200" smtClean="0">
                <a:solidFill>
                  <a:srgbClr val="FFFFFF"/>
                </a:solidFill>
                <a:latin typeface="Arial" pitchFamily="34" charset="0"/>
              </a:rPr>
              <a:pPr algn="r"/>
              <a:t>29</a:t>
            </a:fld>
            <a:endParaRPr lang="en-US" sz="12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304800"/>
            <a:ext cx="8229600" cy="12954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</a:rPr>
              <a:t>Wanted to Feel </a:t>
            </a:r>
            <a:b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</a:rPr>
            </a:br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</a:rPr>
              <a:t>Full Agonist Effect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8229600" cy="4724400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effectLst/>
                <a:latin typeface="Times New Roman" pitchFamily="18" charset="0"/>
              </a:rPr>
              <a:t>“I was hopin’ for the methadone.  If I’d gotten that, I’d have stayed the whole eight months.  There’s no doubt in my mind…But being that it worked so well as a blocker, it didn’t work out for me, so I stopped.” </a:t>
            </a:r>
            <a:r>
              <a:rPr lang="en-US" sz="2800" i="1" smtClean="0">
                <a:effectLst/>
                <a:latin typeface="Times New Roman" pitchFamily="18" charset="0"/>
              </a:rPr>
              <a:t>male patient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i="1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effectLst/>
                <a:latin typeface="Times New Roman" pitchFamily="18" charset="0"/>
              </a:rPr>
              <a:t>“When I would take methadone, it would kinda give me energy, I guess I would say, where the Suboxone didn’t do that for me.  Just that little bit of, not really euphoric.  I don’t’ know how to explain the feeling – just made me feel good.” </a:t>
            </a:r>
            <a:r>
              <a:rPr lang="en-US" sz="2800" i="1" smtClean="0">
                <a:effectLst/>
                <a:latin typeface="Times New Roman" pitchFamily="18" charset="0"/>
              </a:rPr>
              <a:t>female patient</a:t>
            </a: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457200" y="1752600"/>
            <a:ext cx="8226425" cy="0"/>
          </a:xfrm>
          <a:prstGeom prst="line">
            <a:avLst/>
          </a:prstGeom>
          <a:noFill/>
          <a:ln w="28575">
            <a:solidFill>
              <a:srgbClr val="D30519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72E72E-09E5-4752-B92A-898B7C3A20D9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342900" y="152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Study Objectives</a:t>
            </a:r>
          </a:p>
        </p:txBody>
      </p:sp>
      <p:sp>
        <p:nvSpPr>
          <p:cNvPr id="364547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609600" y="16764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1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382000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The Food and Drug Administration (FDA) requested a study comparing buprenorphine/naloxone (BUP/NX) and methadone (MET) on indices of hepatic safety.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304800" y="3127375"/>
            <a:ext cx="8686800" cy="289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PRIMARY</a:t>
            </a:r>
          </a:p>
          <a:p>
            <a:pPr eaLnBrk="0" hangingPunct="0"/>
            <a:r>
              <a:rPr lang="en-US" sz="2200">
                <a:latin typeface="Times New Roman" pitchFamily="18" charset="0"/>
              </a:rPr>
              <a:t>Compare changes in liver enzymes related to treatment with BUP/NX to changes in liver enzymes related to treatment with MET.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algn="ctr" eaLnBrk="0" hangingPunct="0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SECONDARY</a:t>
            </a:r>
          </a:p>
          <a:p>
            <a:pPr eaLnBrk="0" hangingPunct="0"/>
            <a:r>
              <a:rPr lang="en-US" sz="2200">
                <a:latin typeface="Times New Roman" pitchFamily="18" charset="0"/>
              </a:rPr>
              <a:t>Identify risk factors at baseline and during treatment that could contribute to interactions with BUP/NX or MET causing liver dysfunction. Assess abstinence from illicit substances. Assess abstinence from alcohol.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START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Ancillary </a:t>
            </a:r>
            <a:r>
              <a:rPr lang="en-US" sz="4000" dirty="0" err="1">
                <a:solidFill>
                  <a:srgbClr val="FFFF00"/>
                </a:solidFill>
              </a:rPr>
              <a:t>Pharmacogenetics</a:t>
            </a:r>
            <a:r>
              <a:rPr lang="en-US" sz="4000" dirty="0">
                <a:solidFill>
                  <a:srgbClr val="FFFF00"/>
                </a:solidFill>
              </a:rPr>
              <a:t> Study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spcAft>
                <a:spcPct val="35000"/>
              </a:spcAft>
              <a:buClr>
                <a:schemeClr val="accent1"/>
              </a:buClr>
            </a:pPr>
            <a:r>
              <a:rPr lang="en-US" dirty="0"/>
              <a:t>Optional enrollment for main study participant</a:t>
            </a:r>
          </a:p>
          <a:p>
            <a:pPr>
              <a:spcAft>
                <a:spcPct val="35000"/>
              </a:spcAft>
              <a:buClr>
                <a:schemeClr val="accent1"/>
              </a:buClr>
            </a:pPr>
            <a:r>
              <a:rPr lang="en-US" dirty="0"/>
              <a:t>Blood collected at week 2 for study of </a:t>
            </a:r>
            <a:r>
              <a:rPr lang="en-US" dirty="0" err="1"/>
              <a:t>pharmacodynamic</a:t>
            </a:r>
            <a:r>
              <a:rPr lang="en-US" dirty="0"/>
              <a:t> </a:t>
            </a:r>
            <a:r>
              <a:rPr lang="en-US" dirty="0" smtClean="0"/>
              <a:t>genes (n=804) </a:t>
            </a:r>
            <a:br>
              <a:rPr lang="en-US" dirty="0" smtClean="0"/>
            </a:br>
            <a:r>
              <a:rPr lang="en-US" sz="2000" dirty="0" smtClean="0"/>
              <a:t>(Wade </a:t>
            </a:r>
            <a:r>
              <a:rPr lang="en-US" sz="2000" dirty="0" err="1" smtClean="0"/>
              <a:t>Berrittini</a:t>
            </a:r>
            <a:r>
              <a:rPr lang="en-US" sz="2000" dirty="0" smtClean="0"/>
              <a:t>) </a:t>
            </a:r>
          </a:p>
          <a:p>
            <a:pPr>
              <a:spcAft>
                <a:spcPct val="35000"/>
              </a:spcAft>
              <a:buClr>
                <a:schemeClr val="accent1"/>
              </a:buClr>
            </a:pPr>
            <a:r>
              <a:rPr lang="en-US" dirty="0" smtClean="0"/>
              <a:t>Blood and urine collected at week 12 for study of pharmacokinetic genes (n=645) </a:t>
            </a:r>
            <a:r>
              <a:rPr lang="en-US" sz="2000" dirty="0" smtClean="0"/>
              <a:t>(Lindsay </a:t>
            </a:r>
            <a:r>
              <a:rPr lang="en-US" sz="2000" dirty="0" err="1" smtClean="0"/>
              <a:t>DeVane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152400"/>
            <a:ext cx="75438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</a:rPr>
              <a:t>Objectives for PK Genetics</a:t>
            </a:r>
            <a:r>
              <a:rPr lang="en-US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0000"/>
            <a:ext cx="8382000" cy="4876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sz="3700" dirty="0" smtClean="0"/>
              <a:t>  </a:t>
            </a:r>
            <a:r>
              <a:rPr lang="en-US" sz="2400" dirty="0" smtClean="0"/>
              <a:t>Identify Important Determinants of </a:t>
            </a:r>
            <a:r>
              <a:rPr lang="en-US" sz="2400" dirty="0" err="1" smtClean="0"/>
              <a:t>Intersubject</a:t>
            </a:r>
            <a:r>
              <a:rPr lang="en-US" sz="2400" dirty="0" smtClean="0"/>
              <a:t> Variability in Drug Disposition and Response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i="1" dirty="0" smtClean="0"/>
              <a:t>Demographic:</a:t>
            </a:r>
            <a:r>
              <a:rPr lang="en-US" sz="2400" dirty="0" smtClean="0"/>
              <a:t>  Age, Body Weight, gender, race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i="1" dirty="0" smtClean="0"/>
              <a:t>Genetic:</a:t>
            </a:r>
            <a:r>
              <a:rPr lang="en-US" sz="2400" dirty="0" smtClean="0"/>
              <a:t>  enzyme and transporter polymorphisms; targets of </a:t>
            </a:r>
            <a:r>
              <a:rPr lang="en-US" sz="2400" dirty="0" err="1" smtClean="0"/>
              <a:t>opioid</a:t>
            </a:r>
            <a:r>
              <a:rPr lang="en-US" sz="2400" dirty="0" smtClean="0"/>
              <a:t> system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i="1" dirty="0" smtClean="0"/>
              <a:t>Environmental:</a:t>
            </a:r>
            <a:r>
              <a:rPr lang="en-US" sz="2400" dirty="0" smtClean="0"/>
              <a:t> Smoking, Diet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i="1" dirty="0" smtClean="0"/>
              <a:t>Physiological/</a:t>
            </a:r>
            <a:r>
              <a:rPr lang="en-US" sz="2400" i="1" dirty="0" err="1" smtClean="0"/>
              <a:t>Pathophysiological</a:t>
            </a:r>
            <a:r>
              <a:rPr lang="en-US" sz="2400" i="1" dirty="0" smtClean="0"/>
              <a:t>:</a:t>
            </a:r>
            <a:r>
              <a:rPr lang="en-US" sz="2400" dirty="0" smtClean="0"/>
              <a:t> Renal (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Clearance) or Hepatic impairment, Disease State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i="1" dirty="0" smtClean="0"/>
              <a:t>Concomitant Drugs</a:t>
            </a:r>
            <a:endParaRPr lang="en-US" sz="240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sz="2400" i="1" dirty="0" smtClean="0"/>
              <a:t>Other Factors:</a:t>
            </a:r>
            <a:r>
              <a:rPr lang="en-US" sz="2400" dirty="0" smtClean="0"/>
              <a:t>  Meals, Circadian Variation, Formulations</a:t>
            </a:r>
          </a:p>
          <a:p>
            <a:pPr lvl="1" eaLnBrk="1" hangingPunct="1"/>
            <a:endParaRPr lang="en-US" sz="2900" dirty="0" smtClean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Potentially Relevant Polymorphisms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17638"/>
            <a:ext cx="8143576" cy="5093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Enzymes and Transporters Involved in Drug Disposition</a:t>
            </a:r>
          </a:p>
          <a:p>
            <a:r>
              <a:rPr lang="en-US" sz="2400" dirty="0" smtClean="0"/>
              <a:t>CYP2D6</a:t>
            </a:r>
          </a:p>
          <a:p>
            <a:r>
              <a:rPr lang="en-US" sz="2400" dirty="0" smtClean="0"/>
              <a:t>CYP2C19</a:t>
            </a:r>
          </a:p>
          <a:p>
            <a:r>
              <a:rPr lang="en-US" sz="2400" dirty="0" smtClean="0"/>
              <a:t>CYP3A4</a:t>
            </a:r>
          </a:p>
          <a:p>
            <a:r>
              <a:rPr lang="en-US" sz="2400" dirty="0" smtClean="0"/>
              <a:t>ABCB1 (P-glycoprotein)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BCRP (Breast Cancer Resistance Protein)</a:t>
            </a:r>
            <a:endParaRPr lang="en-US" sz="2000" dirty="0" smtClean="0"/>
          </a:p>
          <a:p>
            <a:r>
              <a:rPr lang="en-US" sz="2800" u="sng" dirty="0" smtClean="0"/>
              <a:t>Target  Molecules Associated with </a:t>
            </a:r>
            <a:r>
              <a:rPr lang="en-US" sz="2800" u="sng" dirty="0" err="1" smtClean="0"/>
              <a:t>Opioid</a:t>
            </a:r>
            <a:r>
              <a:rPr lang="en-US" sz="2800" u="sng" dirty="0" smtClean="0"/>
              <a:t> Addiction</a:t>
            </a:r>
          </a:p>
          <a:p>
            <a:r>
              <a:rPr lang="en-US" sz="2400" dirty="0" smtClean="0"/>
              <a:t>POMC</a:t>
            </a:r>
          </a:p>
          <a:p>
            <a:r>
              <a:rPr lang="en-US" sz="2400" dirty="0" smtClean="0"/>
              <a:t>PDYN</a:t>
            </a:r>
          </a:p>
          <a:p>
            <a:r>
              <a:rPr lang="en-US" sz="2400" dirty="0" smtClean="0"/>
              <a:t>PENK</a:t>
            </a:r>
          </a:p>
          <a:p>
            <a:r>
              <a:rPr lang="en-US" sz="2400" dirty="0" smtClean="0"/>
              <a:t>OPRM1</a:t>
            </a:r>
          </a:p>
          <a:p>
            <a:r>
              <a:rPr lang="en-US" sz="2400" dirty="0" smtClean="0"/>
              <a:t>OPRD1</a:t>
            </a:r>
          </a:p>
          <a:p>
            <a:r>
              <a:rPr lang="en-US" sz="2400" dirty="0" smtClean="0"/>
              <a:t>DRD2</a:t>
            </a:r>
            <a:endParaRPr lang="en-US" sz="24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2A109C-F1C1-466E-B93F-C70B97DF1AB1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 Context</a:t>
            </a:r>
            <a:endParaRPr lang="en-US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1387475"/>
            <a:ext cx="8915400" cy="314960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  <a:effectLst/>
              </a:rPr>
              <a:t>1,920</a:t>
            </a:r>
            <a:r>
              <a:rPr lang="en-US" smtClean="0">
                <a:effectLst/>
              </a:rPr>
              <a:t> opioid-dependent individuals screened across  9 CTPs, 6 nodes.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  <a:effectLst/>
              </a:rPr>
              <a:t>1,269</a:t>
            </a:r>
            <a:r>
              <a:rPr lang="en-US" smtClean="0">
                <a:effectLst/>
              </a:rPr>
              <a:t> randomized to receive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ffectLst/>
              </a:rPr>
              <a:t>Suboxone or methadone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Over </a:t>
            </a:r>
            <a:r>
              <a:rPr lang="en-US" smtClean="0">
                <a:solidFill>
                  <a:srgbClr val="FF0000"/>
                </a:solidFill>
                <a:effectLst/>
              </a:rPr>
              <a:t>23,775</a:t>
            </a:r>
            <a:r>
              <a:rPr lang="en-US" smtClean="0">
                <a:effectLst/>
              </a:rPr>
              <a:t> participant visits conducted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ffectLst/>
              </a:rPr>
              <a:t>and over </a:t>
            </a:r>
            <a:r>
              <a:rPr lang="en-US" smtClean="0">
                <a:solidFill>
                  <a:srgbClr val="FF0000"/>
                </a:solidFill>
                <a:effectLst/>
              </a:rPr>
              <a:t>143,000</a:t>
            </a:r>
            <a:r>
              <a:rPr lang="en-US" smtClean="0">
                <a:effectLst/>
              </a:rPr>
              <a:t> daily doses dispensed. </a:t>
            </a:r>
            <a:endParaRPr lang="en-US" sz="2800" smtClean="0">
              <a:effectLst/>
            </a:endParaRPr>
          </a:p>
        </p:txBody>
      </p:sp>
      <p:sp>
        <p:nvSpPr>
          <p:cNvPr id="594948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46086" name="Picture 7" descr="Phlebotomy_3538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629150"/>
            <a:ext cx="14890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8" descr="phlebotomy1_F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257800"/>
            <a:ext cx="2143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1" descr="taking_methadone_h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057400"/>
            <a:ext cx="1752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5" descr="Suboxone_Bottle_UN7Y"/>
          <p:cNvPicPr>
            <a:picLocks noChangeAspect="1" noChangeArrowheads="1"/>
          </p:cNvPicPr>
          <p:nvPr/>
        </p:nvPicPr>
        <p:blipFill>
          <a:blip r:embed="rId6" cstate="print"/>
          <a:srcRect l="5200" r="5200" b="9534"/>
          <a:stretch>
            <a:fillRect/>
          </a:stretch>
        </p:blipFill>
        <p:spPr bwMode="auto">
          <a:xfrm>
            <a:off x="7239000" y="3352800"/>
            <a:ext cx="1752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960" name="Text Box 16"/>
          <p:cNvSpPr txBox="1">
            <a:spLocks noChangeArrowheads="1"/>
          </p:cNvSpPr>
          <p:nvPr/>
        </p:nvSpPr>
        <p:spPr bwMode="auto">
          <a:xfrm>
            <a:off x="1600200" y="4648200"/>
            <a:ext cx="70532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+mn-cs"/>
              </a:rPr>
              <a:t>10</a:t>
            </a:r>
            <a:r>
              <a:rPr lang="en-US" sz="3200" dirty="0">
                <a:cs typeface="+mn-cs"/>
              </a:rPr>
              <a:t> scheduled blood draws per participant, </a:t>
            </a:r>
          </a:p>
          <a:p>
            <a:pPr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i="1" dirty="0">
                <a:cs typeface="+mn-cs"/>
              </a:rPr>
              <a:t>plus additional draws as needed</a:t>
            </a:r>
            <a:r>
              <a:rPr lang="en-US" sz="3200" dirty="0">
                <a:cs typeface="+mn-cs"/>
              </a:rPr>
              <a:t> </a:t>
            </a:r>
          </a:p>
          <a:p>
            <a:pPr eaLnBrk="0" hangingPunct="0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200" dirty="0">
                <a:cs typeface="+mn-cs"/>
              </a:rPr>
              <a:t> Over </a:t>
            </a:r>
            <a:r>
              <a:rPr lang="en-US" sz="3200" dirty="0">
                <a:solidFill>
                  <a:srgbClr val="FF0000"/>
                </a:solidFill>
                <a:cs typeface="+mn-cs"/>
              </a:rPr>
              <a:t>9,600</a:t>
            </a:r>
            <a:r>
              <a:rPr lang="en-US" sz="3200" dirty="0">
                <a:cs typeface="+mn-cs"/>
              </a:rPr>
              <a:t> blood draws collected!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dirty="0" smtClean="0">
                <a:effectLst/>
              </a:rPr>
              <a:t>No differences detected in the liver effects of </a:t>
            </a:r>
            <a:r>
              <a:rPr lang="en-US" dirty="0" err="1" smtClean="0">
                <a:effectLst/>
              </a:rPr>
              <a:t>buprenorphine</a:t>
            </a:r>
            <a:r>
              <a:rPr lang="en-US" dirty="0" smtClean="0">
                <a:effectLst/>
              </a:rPr>
              <a:t> vs. methadone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US" dirty="0" smtClean="0">
                <a:effectLst/>
              </a:rPr>
              <a:t>No clear evidence of any serious liver injury from either medication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US" dirty="0" smtClean="0">
                <a:effectLst/>
              </a:rPr>
              <a:t>Hepatitis and ongoing illicit drug use look like the main drivers of worsening indices of liver health in opioid dependent population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C76D47-95D7-45F8-BC27-F0507225BFE7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dirty="0" err="1" smtClean="0">
                <a:effectLst/>
              </a:rPr>
              <a:t>Buprenorphine</a:t>
            </a:r>
            <a:r>
              <a:rPr lang="en-US" dirty="0" smtClean="0">
                <a:effectLst/>
              </a:rPr>
              <a:t> treatment can be successfully integrated into the licensed OTP setting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US" dirty="0" smtClean="0">
                <a:effectLst/>
              </a:rPr>
              <a:t>Treatment retention worse with </a:t>
            </a:r>
            <a:r>
              <a:rPr lang="en-US" dirty="0" err="1" smtClean="0">
                <a:effectLst/>
              </a:rPr>
              <a:t>buprenorphine</a:t>
            </a:r>
            <a:r>
              <a:rPr lang="en-US" dirty="0" smtClean="0">
                <a:effectLst/>
              </a:rPr>
              <a:t> vs. methadone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US" dirty="0" smtClean="0">
                <a:effectLst/>
              </a:rPr>
              <a:t>In open label trial with adequate dose levels </a:t>
            </a:r>
            <a:r>
              <a:rPr lang="en-US" dirty="0" err="1" smtClean="0">
                <a:effectLst/>
              </a:rPr>
              <a:t>buprenorphine</a:t>
            </a:r>
            <a:r>
              <a:rPr lang="en-US" dirty="0" smtClean="0">
                <a:effectLst/>
              </a:rPr>
              <a:t> was superior to methadone in reducing illicit opiate and cocaine use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512907-04D1-4EA7-9DF7-702694CACB1D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F550E3-F2AD-42DF-B948-768AC9340AA4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8018" name="Text Box 2"/>
          <p:cNvSpPr txBox="1">
            <a:spLocks noChangeArrowheads="1"/>
          </p:cNvSpPr>
          <p:nvPr/>
        </p:nvSpPr>
        <p:spPr bwMode="auto">
          <a:xfrm>
            <a:off x="168275" y="228600"/>
            <a:ext cx="866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It takes a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+mn-cs"/>
              </a:rPr>
              <a:t>CTNetwork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 to conduct a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successful trial!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8575">
            <a:solidFill>
              <a:srgbClr val="D3051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80772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Evergreen Treatment Services, and the Pacific Northwest Node</a:t>
            </a:r>
          </a:p>
          <a:p>
            <a:pPr algn="ctr" eaLnBrk="0" hangingPunct="0"/>
            <a:r>
              <a:rPr lang="en-US" sz="2000"/>
              <a:t>CODA Inc. and the Oregon Hawaii Node</a:t>
            </a:r>
          </a:p>
          <a:p>
            <a:pPr algn="ctr" eaLnBrk="0" hangingPunct="0"/>
            <a:r>
              <a:rPr lang="en-US" sz="2000"/>
              <a:t>Bi-Valley Medical Clinic, and the California/Arizona Node</a:t>
            </a:r>
          </a:p>
          <a:p>
            <a:pPr algn="ctr" eaLnBrk="0" hangingPunct="0"/>
            <a:r>
              <a:rPr lang="en-US" sz="2000"/>
              <a:t>Connecticut Counseling Centers</a:t>
            </a:r>
          </a:p>
          <a:p>
            <a:pPr algn="ctr" eaLnBrk="0" hangingPunct="0"/>
            <a:r>
              <a:rPr lang="en-US" sz="2000"/>
              <a:t>Hartford Dispensary, and the New England Node</a:t>
            </a:r>
          </a:p>
          <a:p>
            <a:pPr algn="ctr" eaLnBrk="0" hangingPunct="0"/>
            <a:r>
              <a:rPr lang="en-US" sz="2000"/>
              <a:t>NET Steps, and the Delaware Valley Node</a:t>
            </a:r>
          </a:p>
          <a:p>
            <a:pPr algn="ctr" eaLnBrk="0" hangingPunct="0"/>
            <a:r>
              <a:rPr lang="en-US" sz="2000"/>
              <a:t>Bay Area Addiction Research &amp; Treatment</a:t>
            </a:r>
          </a:p>
          <a:p>
            <a:pPr algn="ctr" eaLnBrk="0" hangingPunct="0"/>
            <a:r>
              <a:rPr lang="en-US" sz="2000"/>
              <a:t>Matrix Institute, and the Pacific Region Node</a:t>
            </a:r>
          </a:p>
          <a:p>
            <a:pPr algn="ctr" eaLnBrk="0" hangingPunct="0"/>
            <a:r>
              <a:rPr lang="en-US" sz="2000"/>
              <a:t>Addiction Research &amp; Treatment Corp, and the New York Node</a:t>
            </a:r>
          </a:p>
          <a:p>
            <a:pPr algn="ctr" eaLnBrk="0" hangingPunct="0"/>
            <a:r>
              <a:rPr lang="en-US" sz="2000"/>
              <a:t>Medical University of South Carolina - Genetics</a:t>
            </a:r>
          </a:p>
          <a:p>
            <a:pPr algn="ctr" eaLnBrk="0" hangingPunct="0"/>
            <a:r>
              <a:rPr lang="en-US" sz="2000"/>
              <a:t>University of Pennsylvania – Genetics</a:t>
            </a:r>
          </a:p>
          <a:p>
            <a:pPr algn="ctr" eaLnBrk="0" hangingPunct="0"/>
            <a:r>
              <a:rPr lang="en-US" sz="2000"/>
              <a:t>Rutgers Cell and DNA Repository</a:t>
            </a:r>
          </a:p>
          <a:p>
            <a:pPr algn="ctr" eaLnBrk="0" hangingPunct="0"/>
            <a:r>
              <a:rPr lang="en-US" sz="2000"/>
              <a:t>UCLA - Retention</a:t>
            </a:r>
          </a:p>
          <a:p>
            <a:pPr algn="ctr" eaLnBrk="0" hangingPunct="0"/>
            <a:r>
              <a:rPr lang="en-US" sz="2000"/>
              <a:t>Duke Clinical Research Institute (DSC)</a:t>
            </a:r>
          </a:p>
          <a:p>
            <a:pPr algn="ctr" eaLnBrk="0" hangingPunct="0"/>
            <a:r>
              <a:rPr lang="en-US" sz="2000"/>
              <a:t>EMMES Corporation (CCC)</a:t>
            </a:r>
          </a:p>
          <a:p>
            <a:pPr algn="ctr" eaLnBrk="0" hangingPunct="0"/>
            <a:r>
              <a:rPr lang="en-US" sz="2000"/>
              <a:t>&amp; our CCTN liaisons‘ and NIDA Sponsor!</a:t>
            </a:r>
          </a:p>
          <a:p>
            <a:pPr eaLnBrk="0" hangingPunct="0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257800" y="6019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2578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Petry et al., 2000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9999FF"/>
                </a:solidFill>
                <a:latin typeface="Times New Roman" pitchFamily="18" charset="0"/>
              </a:rPr>
              <a:t>                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Elevated Liver Enzyme Levels in</a:t>
            </a:r>
            <a:br>
              <a:rPr lang="en-US" sz="28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Patients with Hepatitis Treated with Buprenorphine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3429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+Hepatitis n=72</a:t>
            </a:r>
            <a:br>
              <a:rPr lang="en-US" sz="20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-Hepatitis n=48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559" name="AutoShape 7"/>
          <p:cNvSpPr>
            <a:spLocks/>
          </p:cNvSpPr>
          <p:nvPr/>
        </p:nvSpPr>
        <p:spPr bwMode="auto">
          <a:xfrm>
            <a:off x="2438400" y="12192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400">
              <a:solidFill>
                <a:srgbClr val="CCFFFF"/>
              </a:solidFill>
              <a:latin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667000" y="12954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Tx’ed w/ Bup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40 days</a:t>
            </a:r>
            <a:endParaRPr lang="en-US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69850">
            <a:solidFill>
              <a:srgbClr val="777777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14400" y="2133600"/>
            <a:ext cx="76200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u="sng">
                <a:solidFill>
                  <a:srgbClr val="FFFFFF"/>
                </a:solidFill>
                <a:latin typeface="Arial" pitchFamily="34" charset="0"/>
              </a:rPr>
              <a:t>Case reports: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>
                <a:solidFill>
                  <a:srgbClr val="FFFFFF"/>
                </a:solidFill>
                <a:latin typeface="Arial" pitchFamily="34" charset="0"/>
              </a:rPr>
              <a:t>Eleven case reports of hepatitis:</a:t>
            </a:r>
          </a:p>
          <a:p>
            <a:pPr marL="1143000" lvl="2" indent="-228600">
              <a:spcBef>
                <a:spcPct val="25000"/>
              </a:spcBef>
              <a:buFontTx/>
              <a:buChar char="•"/>
            </a:pPr>
            <a:r>
              <a:rPr lang="en-US" sz="3200" b="1">
                <a:solidFill>
                  <a:srgbClr val="FFFFFF"/>
                </a:solidFill>
                <a:latin typeface="Arial" pitchFamily="34" charset="0"/>
              </a:rPr>
              <a:t>Transaminase increases, 9-68x normal, with IV (n=5) or SL (n=6) buprenorphine in patients infected with Hepatitis C</a:t>
            </a:r>
          </a:p>
          <a:p>
            <a:pPr marL="1143000" lvl="2" indent="-228600">
              <a:spcBef>
                <a:spcPct val="25000"/>
              </a:spcBef>
              <a:buFontTx/>
              <a:buChar char="•"/>
            </a:pPr>
            <a:endParaRPr lang="en-US" sz="3600" b="1">
              <a:solidFill>
                <a:srgbClr val="FFFFFF"/>
              </a:solidFill>
              <a:latin typeface="Arial" pitchFamily="34" charset="0"/>
            </a:endParaRPr>
          </a:p>
          <a:p>
            <a:pPr marL="1143000" lvl="2" indent="-228600">
              <a:spcBef>
                <a:spcPct val="25000"/>
              </a:spcBef>
              <a:buFontTx/>
              <a:buChar char="•"/>
            </a:pPr>
            <a:endParaRPr lang="en-US" sz="2400">
              <a:solidFill>
                <a:srgbClr val="FFFFFF"/>
              </a:solidFill>
              <a:latin typeface="Geneva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609600"/>
            <a:ext cx="8128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eaLnBrk="0" hangingPunct="0">
              <a:lnSpc>
                <a:spcPct val="90000"/>
              </a:lnSpc>
            </a:pPr>
            <a:r>
              <a:rPr lang="en-US" sz="4400" b="1">
                <a:solidFill>
                  <a:srgbClr val="FFFF00"/>
                </a:solidFill>
                <a:latin typeface="Arial" pitchFamily="34" charset="0"/>
                <a:cs typeface="Times" pitchFamily="18" charset="0"/>
              </a:rPr>
              <a:t>Buprenorphine and </a:t>
            </a:r>
          </a:p>
          <a:p>
            <a:pPr eaLnBrk="0" hangingPunct="0">
              <a:lnSpc>
                <a:spcPct val="90000"/>
              </a:lnSpc>
            </a:pPr>
            <a:r>
              <a:rPr lang="en-US" sz="4400" b="1">
                <a:solidFill>
                  <a:srgbClr val="FFFF00"/>
                </a:solidFill>
                <a:latin typeface="Arial" pitchFamily="34" charset="0"/>
                <a:cs typeface="Times" pitchFamily="18" charset="0"/>
              </a:rPr>
              <a:t>Liver function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14350" y="1717675"/>
            <a:ext cx="8104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62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867400" y="6400800"/>
            <a:ext cx="3048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Berson et al., 2001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Liver Bx from HIV pos, HCV pos Patient on Buprenorphine        			with Acute Hepatitis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95600" y="5181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Microvesicular Steatosis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4876800" y="4876800"/>
            <a:ext cx="685800" cy="3810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 flipV="1">
            <a:off x="3200400" y="3886200"/>
            <a:ext cx="533400" cy="13716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10200" y="259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Acidophilic Body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7010400" y="2133600"/>
            <a:ext cx="838200" cy="6096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09800" y="2971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Infiltrating Mononuclear Cells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 flipV="1">
            <a:off x="1905000" y="2209800"/>
            <a:ext cx="838200" cy="7620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 flipV="1">
            <a:off x="2514600" y="1524000"/>
            <a:ext cx="914400" cy="15240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2" grpId="0" animBg="1"/>
      <p:bldP spid="19463" grpId="0" animBg="1"/>
      <p:bldP spid="19464" grpId="0" autoUpdateAnimBg="0"/>
      <p:bldP spid="19465" grpId="0" animBg="1"/>
      <p:bldP spid="19466" grpId="0" autoUpdateAnimBg="0"/>
      <p:bldP spid="19467" grpId="0" animBg="1"/>
      <p:bldP spid="194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0106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Experimental Buprenorphine Hepatotoxicity: </a:t>
            </a:r>
            <a:br>
              <a:rPr lang="en-US" sz="28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                       Mitochondrial Dysfunction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Berson et al.,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START Study Schema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D43F0A-3200-43BA-A6B6-622003D57314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600200"/>
          <a:ext cx="7772400" cy="4388171"/>
        </p:xfrm>
        <a:graphic>
          <a:graphicData uri="http://schemas.openxmlformats.org/drawingml/2006/table">
            <a:tbl>
              <a:tblPr/>
              <a:tblGrid>
                <a:gridCol w="1712913"/>
                <a:gridCol w="1712912"/>
                <a:gridCol w="155575"/>
                <a:gridCol w="304800"/>
                <a:gridCol w="228600"/>
                <a:gridCol w="231775"/>
                <a:gridCol w="1712913"/>
                <a:gridCol w="1712912"/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1920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Number screened for participation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1269	Randomized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355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740	Buprenorphine/Naloxone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355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529	Methadone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738">
                <a:tc gridSpan="3">
                  <a:txBody>
                    <a:bodyPr/>
                    <a:lstStyle/>
                    <a:p>
                      <a:pPr marL="1098550" marR="0" lvl="0" indent="-1098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355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340	Evaluable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8550" marR="0" lvl="0" indent="-1098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355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400   Failed to remain on assigned medication for 24 wks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8550" marR="0" lvl="0" indent="-1098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355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	Failed to provide ≥ 4 LT samples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391	Evaluable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136	Failed to remain on assigned medication for 24 wks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	Failed to provide ≥ 4 LT samples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261 Completed 32-week follow-up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330 Completed 32-week follow-up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57" name="Oval 3"/>
          <p:cNvSpPr>
            <a:spLocks noChangeArrowheads="1"/>
          </p:cNvSpPr>
          <p:nvPr/>
        </p:nvSpPr>
        <p:spPr bwMode="auto">
          <a:xfrm>
            <a:off x="3276600" y="2560638"/>
            <a:ext cx="2743200" cy="530225"/>
          </a:xfrm>
          <a:prstGeom prst="ellips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758" name="Line 2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7F71E0-7EF9-4FC2-B8B9-E13D05F9CD20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342900" y="152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Outcome Measures/Analysis</a:t>
            </a:r>
          </a:p>
        </p:txBody>
      </p:sp>
      <p:sp>
        <p:nvSpPr>
          <p:cNvPr id="379907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609600" y="16764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1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970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114800"/>
          </a:xfrm>
        </p:spPr>
        <p:txBody>
          <a:bodyPr/>
          <a:lstStyle/>
          <a:p>
            <a:pPr marL="609600" indent="-609600" eaLnBrk="1" hangingPunct="1">
              <a:buClr>
                <a:srgbClr val="FFFF00"/>
              </a:buClr>
              <a:buFontTx/>
              <a:buChar char="•"/>
            </a:pPr>
            <a:r>
              <a:rPr lang="en-US" sz="32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Primary Outcome</a:t>
            </a:r>
            <a:r>
              <a:rPr lang="en-US" sz="3200" smtClean="0">
                <a:effectLst/>
                <a:latin typeface="Times New Roman" pitchFamily="18" charset="0"/>
              </a:rPr>
              <a:t> </a:t>
            </a:r>
          </a:p>
          <a:p>
            <a:pPr marL="990600" lvl="1" indent="-533400" eaLnBrk="1" hangingPunct="1"/>
            <a:r>
              <a:rPr lang="en-US" smtClean="0">
                <a:effectLst/>
                <a:latin typeface="Times New Roman" pitchFamily="18" charset="0"/>
              </a:rPr>
              <a:t>Changes in liver enzymes (transaminases)</a:t>
            </a:r>
          </a:p>
          <a:p>
            <a:pPr marL="609600" indent="-609600" eaLnBrk="1" hangingPunct="1">
              <a:buClr>
                <a:srgbClr val="FFFF00"/>
              </a:buClr>
              <a:buFontTx/>
              <a:buChar char="•"/>
            </a:pPr>
            <a:r>
              <a:rPr lang="en-US" sz="32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Primary analysis</a:t>
            </a:r>
          </a:p>
          <a:p>
            <a:pPr marL="990600" lvl="1" indent="-533400" eaLnBrk="1" hangingPunct="1"/>
            <a:r>
              <a:rPr lang="en-US" smtClean="0">
                <a:effectLst/>
                <a:latin typeface="Times New Roman" pitchFamily="18" charset="0"/>
              </a:rPr>
              <a:t>Descriptive</a:t>
            </a:r>
          </a:p>
          <a:p>
            <a:pPr marL="990600" lvl="1" indent="-533400" eaLnBrk="1" hangingPunct="1"/>
            <a:r>
              <a:rPr lang="en-US" smtClean="0">
                <a:effectLst/>
                <a:latin typeface="Times New Roman" pitchFamily="18" charset="0"/>
              </a:rPr>
              <a:t>Shift Tables</a:t>
            </a:r>
          </a:p>
          <a:p>
            <a:pPr marL="1371600" lvl="2" indent="-457200" eaLnBrk="1" hangingPunct="1">
              <a:buClr>
                <a:srgbClr val="FFFF00"/>
              </a:buClr>
              <a:buFontTx/>
              <a:buChar char="•"/>
            </a:pPr>
            <a:r>
              <a:rPr lang="en-US" smtClean="0">
                <a:effectLst/>
                <a:latin typeface="Times New Roman" pitchFamily="18" charset="0"/>
              </a:rPr>
              <a:t>≤2X ULN remain ≤2X ULN</a:t>
            </a:r>
          </a:p>
          <a:p>
            <a:pPr marL="1371600" lvl="2" indent="-457200" eaLnBrk="1" hangingPunct="1">
              <a:buClr>
                <a:srgbClr val="FFFF00"/>
              </a:buClr>
              <a:buFontTx/>
              <a:buChar char="•"/>
            </a:pPr>
            <a:r>
              <a:rPr lang="en-US" smtClean="0">
                <a:effectLst/>
                <a:latin typeface="Times New Roman" pitchFamily="18" charset="0"/>
              </a:rPr>
              <a:t>≤2X ULN then ↑ &gt;2X ULN</a:t>
            </a:r>
          </a:p>
          <a:p>
            <a:pPr marL="1371600" lvl="2" indent="-457200" eaLnBrk="1" hangingPunct="1">
              <a:buClr>
                <a:srgbClr val="FFFF00"/>
              </a:buClr>
              <a:buFontTx/>
              <a:buChar char="•"/>
            </a:pPr>
            <a:r>
              <a:rPr lang="en-US" smtClean="0">
                <a:effectLst/>
                <a:latin typeface="Times New Roman" pitchFamily="18" charset="0"/>
              </a:rPr>
              <a:t>&gt;2X ULN then ↓ ≤2X ULN and remain ≤2X ULN</a:t>
            </a:r>
          </a:p>
          <a:p>
            <a:pPr marL="1371600" lvl="2" indent="-457200" eaLnBrk="1" hangingPunct="1">
              <a:buClr>
                <a:srgbClr val="FFFF00"/>
              </a:buClr>
              <a:buFontTx/>
              <a:buChar char="•"/>
            </a:pPr>
            <a:r>
              <a:rPr lang="en-US" smtClean="0">
                <a:effectLst/>
                <a:latin typeface="Times New Roman" pitchFamily="18" charset="0"/>
              </a:rPr>
              <a:t>&gt;2X ULN do not ↓ ≤2X ULN or ↑ &gt;2X eligibility value</a:t>
            </a:r>
          </a:p>
          <a:p>
            <a:pPr marL="1371600" lvl="2" indent="-457200" eaLnBrk="1" hangingPunct="1">
              <a:buClr>
                <a:srgbClr val="FFFF00"/>
              </a:buClr>
              <a:buFontTx/>
              <a:buChar char="•"/>
            </a:pPr>
            <a:r>
              <a:rPr lang="en-US" smtClean="0">
                <a:effectLst/>
                <a:latin typeface="Times New Roman" pitchFamily="18" charset="0"/>
              </a:rPr>
              <a:t> &gt;2X then ↑ &gt;2X eligibility value</a:t>
            </a:r>
            <a:endParaRPr lang="en-US" sz="24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CCFFFF"/>
    </a:dk2>
    <a:lt2>
      <a:srgbClr val="000066"/>
    </a:lt2>
    <a:accent1>
      <a:srgbClr val="CC99FF"/>
    </a:accent1>
    <a:accent2>
      <a:srgbClr val="9999FF"/>
    </a:accent2>
    <a:accent3>
      <a:srgbClr val="FFFFFF"/>
    </a:accent3>
    <a:accent4>
      <a:srgbClr val="DADADA"/>
    </a:accent4>
    <a:accent5>
      <a:srgbClr val="E2CAFF"/>
    </a:accent5>
    <a:accent6>
      <a:srgbClr val="8A8AE7"/>
    </a:accent6>
    <a:hlink>
      <a:srgbClr val="99CCFF"/>
    </a:hlink>
    <a:folHlink>
      <a:srgbClr val="00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40563</TotalTime>
  <Words>1651</Words>
  <Application>Microsoft Office PowerPoint</Application>
  <PresentationFormat>On-screen Show (4:3)</PresentationFormat>
  <Paragraphs>400</Paragraphs>
  <Slides>36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Stream</vt:lpstr>
      <vt:lpstr>1_Stream</vt:lpstr>
      <vt:lpstr>2_Stream</vt:lpstr>
      <vt:lpstr>1_Default Design</vt:lpstr>
      <vt:lpstr>3_Stream</vt:lpstr>
      <vt:lpstr>4_Stream</vt:lpstr>
      <vt:lpstr>5_Stream</vt:lpstr>
      <vt:lpstr>6_Stream</vt:lpstr>
      <vt:lpstr>Globe</vt:lpstr>
      <vt:lpstr>7_Stream</vt:lpstr>
      <vt:lpstr>Microsoft Office Excel 97-2003 Worksheet</vt:lpstr>
      <vt:lpstr>Slide 1</vt:lpstr>
      <vt:lpstr>  Presenter Disclosures</vt:lpstr>
      <vt:lpstr>Slide 3</vt:lpstr>
      <vt:lpstr>Slide 4</vt:lpstr>
      <vt:lpstr>Slide 5</vt:lpstr>
      <vt:lpstr>Slide 6</vt:lpstr>
      <vt:lpstr>Slide 7</vt:lpstr>
      <vt:lpstr>START Study Schema</vt:lpstr>
      <vt:lpstr>Slide 9</vt:lpstr>
      <vt:lpstr>Slide 10</vt:lpstr>
      <vt:lpstr>Participant Characteristics</vt:lpstr>
      <vt:lpstr>Participant Characteristics</vt:lpstr>
      <vt:lpstr>Baseline Substance Use</vt:lpstr>
      <vt:lpstr>Baseline Substance Use</vt:lpstr>
      <vt:lpstr>Baseline Liver Health</vt:lpstr>
      <vt:lpstr>Fagerstrom Test for  Nicotine  Dependence</vt:lpstr>
      <vt:lpstr>Dosing</vt:lpstr>
      <vt:lpstr>Main Liver Outcomes</vt:lpstr>
      <vt:lpstr>Liver Outcomes  Adjusted For Dose Years</vt:lpstr>
      <vt:lpstr>Slide 20</vt:lpstr>
      <vt:lpstr>Predictors: ≤2X ULN to ≥2X ULN  </vt:lpstr>
      <vt:lpstr>Extreme Elevations in Liver Functions</vt:lpstr>
      <vt:lpstr>Extreme Elevations in Liver Functions</vt:lpstr>
      <vt:lpstr>Extreme Elevations in Liver Functions</vt:lpstr>
      <vt:lpstr>Treatment Retention</vt:lpstr>
      <vt:lpstr>Opiate Positive UDS (%)</vt:lpstr>
      <vt:lpstr>Cocaine Positive UDS (%)</vt:lpstr>
      <vt:lpstr>Patients’ Reasons for Non-completion</vt:lpstr>
      <vt:lpstr>Wanted to Feel  Full Agonist Effect</vt:lpstr>
      <vt:lpstr>START Ancillary Pharmacogenetics Study</vt:lpstr>
      <vt:lpstr>Objectives for PK Genetics </vt:lpstr>
      <vt:lpstr>Potentially Relevant Polymorphisms</vt:lpstr>
      <vt:lpstr>In Context</vt:lpstr>
      <vt:lpstr>Summary</vt:lpstr>
      <vt:lpstr>Summary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Thomas</dc:creator>
  <cp:lastModifiedBy>vhapugsaxona</cp:lastModifiedBy>
  <cp:revision>408</cp:revision>
  <cp:lastPrinted>2000-04-24T16:49:41Z</cp:lastPrinted>
  <dcterms:created xsi:type="dcterms:W3CDTF">1998-08-20T00:03:26Z</dcterms:created>
  <dcterms:modified xsi:type="dcterms:W3CDTF">2011-10-20T17:40:31Z</dcterms:modified>
</cp:coreProperties>
</file>