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2766" y="-19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E103-1A5E-4A72-843B-7CD71B008F5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3EE9-7ECD-4840-B18D-AABB0C4C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ctagon 26"/>
          <p:cNvSpPr/>
          <p:nvPr/>
        </p:nvSpPr>
        <p:spPr>
          <a:xfrm>
            <a:off x="33909000" y="6096000"/>
            <a:ext cx="4114800" cy="76200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ctagon 27"/>
          <p:cNvSpPr/>
          <p:nvPr/>
        </p:nvSpPr>
        <p:spPr>
          <a:xfrm>
            <a:off x="5486400" y="6172200"/>
            <a:ext cx="4114800" cy="76200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ctagon 23"/>
          <p:cNvSpPr/>
          <p:nvPr/>
        </p:nvSpPr>
        <p:spPr>
          <a:xfrm>
            <a:off x="5829300" y="18592800"/>
            <a:ext cx="4114800" cy="76200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ctagon 22"/>
          <p:cNvSpPr/>
          <p:nvPr/>
        </p:nvSpPr>
        <p:spPr>
          <a:xfrm>
            <a:off x="5715000" y="14020800"/>
            <a:ext cx="4114800" cy="76200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ctagon 21"/>
          <p:cNvSpPr/>
          <p:nvPr/>
        </p:nvSpPr>
        <p:spPr>
          <a:xfrm>
            <a:off x="33909000" y="16840200"/>
            <a:ext cx="4114800" cy="76200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ctagon 17"/>
          <p:cNvSpPr/>
          <p:nvPr/>
        </p:nvSpPr>
        <p:spPr>
          <a:xfrm>
            <a:off x="33909000" y="23241000"/>
            <a:ext cx="4114800" cy="76200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:\My Documents\CCTN\Brochures\Graphics\ctn_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7620000" cy="4423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34600" y="838200"/>
            <a:ext cx="23393400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Criminal Justice Referral and Incentives in Outpatient Substance Abuse Treatment</a:t>
            </a:r>
            <a:endParaRPr lang="en-US" dirty="0"/>
          </a:p>
        </p:txBody>
      </p:sp>
      <p:pic>
        <p:nvPicPr>
          <p:cNvPr id="6" name="Picture 5" descr="F:\My Documents\CCTN\Brochures\Graphics\ctn_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9600" y="838200"/>
            <a:ext cx="7620000" cy="44238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134600" y="3581400"/>
            <a:ext cx="2331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Anthony DeFulio</a:t>
            </a:r>
            <a:r>
              <a:rPr lang="en-US" sz="6600" baseline="30000" dirty="0" smtClean="0"/>
              <a:t>1</a:t>
            </a:r>
            <a:r>
              <a:rPr lang="en-US" sz="6600" dirty="0" smtClean="0"/>
              <a:t>, Paul Nuzzo</a:t>
            </a:r>
            <a:r>
              <a:rPr lang="en-US" sz="6600" baseline="30000" dirty="0" smtClean="0"/>
              <a:t>2</a:t>
            </a:r>
            <a:r>
              <a:rPr lang="en-US" sz="6600" dirty="0" smtClean="0"/>
              <a:t>, &amp; Maxine Stitzer</a:t>
            </a:r>
            <a:r>
              <a:rPr lang="en-US" sz="6600" baseline="30000" dirty="0" smtClean="0"/>
              <a:t>1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19800"/>
            <a:ext cx="438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72600" y="4648200"/>
            <a:ext cx="2552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 – Johns Hopkins University School of Medicine; 2 – University of Kentucky College of Medicine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13944600"/>
            <a:ext cx="13030200" cy="43858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AIMS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"/>
            </a:pPr>
            <a:r>
              <a:rPr lang="en-US" sz="4400" dirty="0" smtClean="0"/>
              <a:t> To examine the influence of criminal justice referral status on treatment outcome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"/>
            </a:pPr>
            <a:r>
              <a:rPr lang="en-US" sz="4400" dirty="0" smtClean="0"/>
              <a:t> To examine the interaction between criminal justice status and response to the abstinence incentive intervention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18745200"/>
            <a:ext cx="13182600" cy="122802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METHODS</a:t>
            </a:r>
          </a:p>
          <a:p>
            <a:pPr lvl="0">
              <a:buFont typeface="Wingdings 2" pitchFamily="18" charset="2"/>
              <a:buChar char="Ä"/>
            </a:pPr>
            <a:r>
              <a:rPr lang="en-US" sz="3600" dirty="0" smtClean="0"/>
              <a:t>Four study subgroups were identified for comparison:</a:t>
            </a:r>
          </a:p>
          <a:p>
            <a:pPr marL="1543050" lvl="1" indent="-234950">
              <a:buFont typeface="Arial" pitchFamily="34" charset="0"/>
              <a:buChar char="•"/>
            </a:pPr>
            <a:r>
              <a:rPr lang="en-US" sz="3600" dirty="0" smtClean="0"/>
              <a:t> Incentives with criminal justice referral (Incentives-CJ; N = 68), </a:t>
            </a:r>
          </a:p>
          <a:p>
            <a:pPr marL="1543050" lvl="1" indent="-234950">
              <a:buFont typeface="Arial" pitchFamily="34" charset="0"/>
              <a:buChar char="•"/>
            </a:pPr>
            <a:r>
              <a:rPr lang="en-US" sz="3600" dirty="0" smtClean="0"/>
              <a:t>Incentives without criminal justice referral (Incentives-No CJ; N = 141), </a:t>
            </a:r>
          </a:p>
          <a:p>
            <a:pPr marL="1543050" lvl="1" indent="-234950">
              <a:buFont typeface="Arial" pitchFamily="34" charset="0"/>
              <a:buChar char="•"/>
            </a:pPr>
            <a:r>
              <a:rPr lang="en-US" sz="3600" dirty="0" smtClean="0"/>
              <a:t>Usual Care with criminal justice referral (UC-CJ; N = 70), </a:t>
            </a:r>
          </a:p>
          <a:p>
            <a:pPr marL="1543050" lvl="1" indent="-234950">
              <a:buFont typeface="Arial" pitchFamily="34" charset="0"/>
              <a:buChar char="•"/>
            </a:pPr>
            <a:r>
              <a:rPr lang="en-US" sz="3600" dirty="0" smtClean="0"/>
              <a:t>Usual Care without criminal justice referral (UC-No CJ; N = 136). </a:t>
            </a:r>
          </a:p>
          <a:p>
            <a:pPr lvl="0">
              <a:buFont typeface="Wingdings 2" pitchFamily="18" charset="2"/>
              <a:buChar char="Ä"/>
            </a:pPr>
            <a:r>
              <a:rPr lang="en-US" sz="3600" dirty="0" smtClean="0"/>
              <a:t> Criminal justice referral was defined as a positive response to the question “Did you come to this treatment program because a judge or probation/parole officer told you to go to treatment?”</a:t>
            </a:r>
          </a:p>
          <a:p>
            <a:pPr lvl="0">
              <a:buFont typeface="Wingdings 2" pitchFamily="18" charset="2"/>
              <a:buChar char="Ä"/>
            </a:pPr>
            <a:r>
              <a:rPr lang="en-US" sz="3600" dirty="0" smtClean="0"/>
              <a:t> Data was analyzed for main effects of criminal justice referral status, main effects of the incentive intervention and the criminal justice X incentives interaction.   </a:t>
            </a:r>
          </a:p>
          <a:p>
            <a:pPr lvl="0">
              <a:buFont typeface="Wingdings 2" pitchFamily="18" charset="2"/>
              <a:buChar char="Ä"/>
            </a:pPr>
            <a:r>
              <a:rPr lang="en-US" sz="3600" dirty="0" smtClean="0"/>
              <a:t> Variables examined included retention (Cox survival) and mean weeks retained (two-factor ANOVA), proportion of stimulant negative urine samples submitted over time (GEE) and longest number of consecutive stimulant negative urine samples (two factor ANOVA) </a:t>
            </a:r>
          </a:p>
          <a:p>
            <a:pPr lvl="0">
              <a:buFont typeface="Wingdings 2" pitchFamily="18" charset="2"/>
              <a:buChar char="Ä"/>
            </a:pPr>
            <a:r>
              <a:rPr lang="en-US" sz="3600" dirty="0" smtClean="0"/>
              <a:t> </a:t>
            </a:r>
            <a:r>
              <a:rPr lang="en-US" sz="3600" dirty="0" err="1" smtClean="0"/>
              <a:t>Tukey’s</a:t>
            </a:r>
            <a:r>
              <a:rPr lang="en-US" sz="3600" dirty="0" smtClean="0"/>
              <a:t> post-hoc tests were conducted between incentive and no incentive conditions within each criminal justice referral subgroup irrespective of whether the interaction term was significant.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9413200" y="6172200"/>
            <a:ext cx="13106400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RESULTS</a:t>
            </a:r>
          </a:p>
          <a:p>
            <a:pPr lvl="0">
              <a:buFont typeface="Wingdings 2" pitchFamily="18" charset="2"/>
              <a:buChar char="Ä"/>
            </a:pPr>
            <a:r>
              <a:rPr lang="en-US" sz="4400" dirty="0" smtClean="0"/>
              <a:t> Those referred from criminal justice had better outcomes than non CJ-referred on retention and drug use measures.  Percent retained at end of 12 weeks was 50% for CJ-referred </a:t>
            </a:r>
            <a:r>
              <a:rPr lang="en-US" sz="4400" dirty="0" err="1" smtClean="0"/>
              <a:t>vs</a:t>
            </a:r>
            <a:r>
              <a:rPr lang="en-US" sz="4400" dirty="0" smtClean="0"/>
              <a:t> 38% for non CJ-referred.  Number of negative urines submitted was 11.3 </a:t>
            </a:r>
            <a:r>
              <a:rPr lang="en-US" sz="4400" dirty="0" err="1" smtClean="0"/>
              <a:t>vs</a:t>
            </a:r>
            <a:r>
              <a:rPr lang="en-US" sz="4400" dirty="0" smtClean="0"/>
              <a:t> 9.5 (p = .021). </a:t>
            </a:r>
          </a:p>
          <a:p>
            <a:pPr lvl="0">
              <a:buFont typeface="Wingdings 2" pitchFamily="18" charset="2"/>
              <a:buChar char="Ä"/>
            </a:pPr>
            <a:r>
              <a:rPr lang="en-US" sz="4400" dirty="0" smtClean="0"/>
              <a:t> A significant interaction of criminal justice referral and incentives was seen only on treatment retention (survival analysis χ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=13.39, p&lt;.001, HR=.80).  Significant effects of the abstinence incentive, when apparent, were confined to the non CJ-referred group (Table 1; Figure 2).</a:t>
            </a:r>
          </a:p>
          <a:p>
            <a:pPr lvl="0">
              <a:buFont typeface="Wingdings 2" pitchFamily="18" charset="2"/>
              <a:buChar char="Ä"/>
            </a:pPr>
            <a:r>
              <a:rPr lang="en-US" sz="4400" dirty="0" smtClean="0"/>
              <a:t>  For example, number of negative urines submitted was 11.2 </a:t>
            </a:r>
            <a:r>
              <a:rPr lang="en-US" sz="4400" dirty="0" err="1" smtClean="0"/>
              <a:t>vs</a:t>
            </a:r>
            <a:r>
              <a:rPr lang="en-US" sz="4400" dirty="0" smtClean="0"/>
              <a:t> 7.8 for incentive and usual care, respectively in non CJ-referred (p =.001).   Comparable outcomes in CJ-referred were 12.5 </a:t>
            </a:r>
            <a:r>
              <a:rPr lang="en-US" sz="4400" dirty="0" err="1" smtClean="0"/>
              <a:t>vs</a:t>
            </a:r>
            <a:r>
              <a:rPr lang="en-US" sz="4400" dirty="0" smtClean="0"/>
              <a:t> 10.3 (NS). 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413200" y="23268325"/>
            <a:ext cx="1310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CONCLUSION</a:t>
            </a:r>
          </a:p>
          <a:p>
            <a:r>
              <a:rPr lang="en-US" sz="4400" dirty="0" smtClean="0"/>
              <a:t>Abstinence incentives should be offered as a first priority to substance users entering treatment without criminal justice referral but should be considered for use with all stimulant users independent of criminal justice status. </a:t>
            </a:r>
          </a:p>
        </p:txBody>
      </p:sp>
      <p:pic>
        <p:nvPicPr>
          <p:cNvPr id="1026" name="Picture 1" descr="MEIDAR CJREF FIGURE 1"/>
          <p:cNvPicPr>
            <a:picLocks noChangeAspect="1" noChangeArrowheads="1"/>
          </p:cNvPicPr>
          <p:nvPr/>
        </p:nvPicPr>
        <p:blipFill>
          <a:blip r:embed="rId3" cstate="print"/>
          <a:srcRect l="6421" t="7436" r="17973" b="30232"/>
          <a:stretch>
            <a:fillRect/>
          </a:stretch>
        </p:blipFill>
        <p:spPr bwMode="auto">
          <a:xfrm>
            <a:off x="14554200" y="7381690"/>
            <a:ext cx="8382000" cy="892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 1" descr="MEIDAR CJREF FIGURE 3.JPG"/>
          <p:cNvPicPr>
            <a:picLocks noChangeAspect="1" noChangeArrowheads="1"/>
          </p:cNvPicPr>
          <p:nvPr/>
        </p:nvPicPr>
        <p:blipFill>
          <a:blip r:embed="rId4" cstate="print"/>
          <a:srcRect l="12180" t="6560" r="38301" b="21162"/>
          <a:stretch>
            <a:fillRect/>
          </a:stretch>
        </p:blipFill>
        <p:spPr bwMode="auto">
          <a:xfrm>
            <a:off x="23393400" y="7309282"/>
            <a:ext cx="5486400" cy="1036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524000" y="31537870"/>
            <a:ext cx="41071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SUPPORTED BY: U10DA13034 from the National Institute on Drug Abuse Clinical Trials Network</a:t>
            </a:r>
            <a:r>
              <a:rPr lang="en-US" sz="5400" dirty="0" smtClean="0"/>
              <a:t>. The authors declare no conflict of interest. </a:t>
            </a:r>
            <a:endParaRPr lang="en-US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6175474"/>
            <a:ext cx="12801600" cy="75405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BACKGROUND</a:t>
            </a:r>
          </a:p>
          <a:p>
            <a:pPr lvl="0">
              <a:buFont typeface="Wingdings 2" pitchFamily="18" charset="2"/>
              <a:buChar char="Ä"/>
            </a:pPr>
            <a:r>
              <a:rPr lang="en-US" sz="4400" dirty="0" smtClean="0"/>
              <a:t> Stimulant users who sought treatment in community psychosocial outpatient treatment programs (N = 415) participated in a 12- week randomized controlled trial (CTN-0006; n = 415) of a prize-based abstinence incentive intervention </a:t>
            </a:r>
          </a:p>
          <a:p>
            <a:pPr lvl="0">
              <a:buFont typeface="Wingdings 2" pitchFamily="18" charset="2"/>
              <a:buChar char="Ä"/>
            </a:pPr>
            <a:r>
              <a:rPr lang="en-US" sz="4400" dirty="0" smtClean="0"/>
              <a:t> About 30% had been referred to treatment from the criminal justice system</a:t>
            </a:r>
          </a:p>
          <a:p>
            <a:pPr lvl="0">
              <a:buFont typeface="Wingdings 2" pitchFamily="18" charset="2"/>
              <a:buChar char="Ä"/>
            </a:pPr>
            <a:r>
              <a:rPr lang="en-US" sz="4400" dirty="0" smtClean="0"/>
              <a:t>  Primary study outcomes documenting improved retention in the full sample abstinence incentive group were published previously (</a:t>
            </a:r>
            <a:r>
              <a:rPr lang="en-US" sz="4400" dirty="0" err="1" smtClean="0"/>
              <a:t>Petry</a:t>
            </a:r>
            <a:r>
              <a:rPr lang="en-US" sz="4400" dirty="0" smtClean="0"/>
              <a:t> et al., 2005) 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413200" y="16764000"/>
            <a:ext cx="13106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SUMMARY</a:t>
            </a:r>
          </a:p>
          <a:p>
            <a:pPr lvl="0">
              <a:buFont typeface="Wingdings 2" pitchFamily="18" charset="2"/>
              <a:buChar char="Ä"/>
            </a:pPr>
            <a:r>
              <a:rPr lang="en-US" sz="4400" dirty="0" smtClean="0"/>
              <a:t> Criminal justice referral was associated with better substance abuse treatment outcomes compared to non-CJ referred. </a:t>
            </a:r>
          </a:p>
          <a:p>
            <a:pPr lvl="0">
              <a:buFont typeface="Wingdings 2" pitchFamily="18" charset="2"/>
              <a:buChar char="Ä"/>
            </a:pPr>
            <a:r>
              <a:rPr lang="en-US" sz="4400" dirty="0" smtClean="0"/>
              <a:t>  Impact of abstinence incentives was larger and more consistent in the non-CJ subgroup </a:t>
            </a:r>
          </a:p>
          <a:p>
            <a:pPr lvl="0">
              <a:buFont typeface="Wingdings 2" pitchFamily="18" charset="2"/>
              <a:buChar char="Ä"/>
            </a:pPr>
            <a:r>
              <a:rPr lang="en-US" sz="4400" dirty="0" smtClean="0"/>
              <a:t> Best outcomes were seen in those exposed to both positive (abstinence incentive) and negative (avoidance of CJ sanctions) interventions</a:t>
            </a:r>
            <a:endParaRPr lang="en-US" sz="4400" dirty="0"/>
          </a:p>
        </p:txBody>
      </p:sp>
      <p:sp>
        <p:nvSpPr>
          <p:cNvPr id="35" name="Octagon 34"/>
          <p:cNvSpPr/>
          <p:nvPr/>
        </p:nvSpPr>
        <p:spPr>
          <a:xfrm>
            <a:off x="33832800" y="27127200"/>
            <a:ext cx="4114800" cy="76200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413200" y="27154525"/>
            <a:ext cx="13106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REFERENCE</a:t>
            </a:r>
          </a:p>
          <a:p>
            <a:r>
              <a:rPr lang="en-US" sz="4400" dirty="0" err="1" smtClean="0"/>
              <a:t>Petry</a:t>
            </a:r>
            <a:r>
              <a:rPr lang="en-US" sz="4400" dirty="0" smtClean="0"/>
              <a:t> NM, Peirce JM, </a:t>
            </a:r>
            <a:r>
              <a:rPr lang="en-US" sz="4400" dirty="0" err="1" smtClean="0"/>
              <a:t>Stitzer</a:t>
            </a:r>
            <a:r>
              <a:rPr lang="en-US" sz="4400" dirty="0" smtClean="0"/>
              <a:t> ML, et al. Effect of prize-based incentives on outcomes in stimulant abusers in outpatient psychosocial treatment programs: a national drug abuse treatment clinical trials network study. </a:t>
            </a:r>
            <a:r>
              <a:rPr lang="en-US" sz="4400" i="1" dirty="0" smtClean="0"/>
              <a:t>Archives of General Psychiatry. </a:t>
            </a:r>
            <a:r>
              <a:rPr lang="en-US" sz="4400" dirty="0" smtClean="0"/>
              <a:t>2005;62(10):1148-56.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5240000" y="18516600"/>
          <a:ext cx="13601697" cy="845820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97417"/>
                <a:gridCol w="1672040"/>
                <a:gridCol w="1672040"/>
                <a:gridCol w="1672040"/>
                <a:gridCol w="1672040"/>
                <a:gridCol w="1672040"/>
                <a:gridCol w="1672040"/>
                <a:gridCol w="1672040"/>
              </a:tblGrid>
              <a:tr h="695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Variable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Condition Effects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Statistical Results 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02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CJ Incent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(N = 68)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CJ UC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(N = 70)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NCJ Incent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(N =141)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NCJ UC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(N = 136)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Main Effect Incentives 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Main Effect CJ Referral 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Interaction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676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Retention and Participation</a:t>
                      </a:r>
                      <a:endParaRPr lang="en-US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% retained to week 12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56</a:t>
                      </a:r>
                      <a:r>
                        <a:rPr lang="en-US" sz="2000" baseline="30000"/>
                        <a:t>a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44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45</a:t>
                      </a:r>
                      <a:r>
                        <a:rPr lang="en-US" sz="2000" baseline="30000"/>
                        <a:t>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31</a:t>
                      </a:r>
                      <a:r>
                        <a:rPr lang="en-US" sz="2000" baseline="30000"/>
                        <a:t>a,b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P=0.003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P=0.025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P=0.001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Mean weeks retained 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18.2</a:t>
                      </a:r>
                      <a:r>
                        <a:rPr lang="en-US" sz="2000" baseline="30000"/>
                        <a:t>a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16.1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16.6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14.1</a:t>
                      </a:r>
                      <a:r>
                        <a:rPr lang="en-US" sz="2000" baseline="30000"/>
                        <a:t>a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P=0.005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P=0.045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P=0.007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Mean # Urines Submitted 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13.7</a:t>
                      </a:r>
                      <a:r>
                        <a:rPr lang="en-US" sz="2000" baseline="30000"/>
                        <a:t>a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11.4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12.6</a:t>
                      </a:r>
                      <a:r>
                        <a:rPr lang="en-US" sz="2000" baseline="30000"/>
                        <a:t>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9.1</a:t>
                      </a:r>
                      <a:r>
                        <a:rPr lang="en-US" sz="2000" baseline="30000"/>
                        <a:t>a,b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P&lt;0.001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P=0.032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P=0.419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676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Stimulant Drug Use</a:t>
                      </a:r>
                      <a:endParaRPr lang="en-US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/>
                        <a:t>Stim Negative Urines (Mean #)</a:t>
                      </a:r>
                      <a:endParaRPr lang="en-US" sz="2000" b="1" ker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12.5</a:t>
                      </a:r>
                      <a:r>
                        <a:rPr lang="en-US" sz="2000" baseline="30000"/>
                        <a:t>a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10.3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11.3</a:t>
                      </a:r>
                      <a:r>
                        <a:rPr lang="en-US" sz="2000" baseline="30000"/>
                        <a:t>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7.8</a:t>
                      </a:r>
                      <a:r>
                        <a:rPr lang="en-US" sz="2000" baseline="30000"/>
                        <a:t>a,b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P=0.001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P=0.021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P=0.455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Longest Consec Neg Samples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11.1</a:t>
                      </a:r>
                      <a:r>
                        <a:rPr lang="en-US" sz="2000" baseline="30000"/>
                        <a:t>a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8.4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10.3</a:t>
                      </a:r>
                      <a:r>
                        <a:rPr lang="en-US" sz="2000" baseline="30000"/>
                        <a:t>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6.7</a:t>
                      </a:r>
                      <a:r>
                        <a:rPr lang="en-US" sz="2000" baseline="30000"/>
                        <a:t>a,b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P&lt;0.001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P=0.127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P=0.541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67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GEE Analysis</a:t>
                      </a:r>
                      <a:endParaRPr lang="en-US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Stim Neg (%) miss /miss 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87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86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77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76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P=0.509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P=0.004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P=0.670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Stim neg (%) miss/pos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52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43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47</a:t>
                      </a:r>
                      <a:r>
                        <a:rPr lang="en-US" sz="2000" baseline="30000"/>
                        <a:t>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32</a:t>
                      </a:r>
                      <a:r>
                        <a:rPr lang="en-US" sz="2000" baseline="30000"/>
                        <a:t>a,b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P=0.001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P=0.017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P=0.394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Table 1 : Retention, Participation, and Stimulant Use Outcomes*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*Shared superscripts indicate a significant between group difference in Tukey’s Post Hoc test (P&lt;0.01 in all cases).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/>
            </a:r>
            <a:b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</a:b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0955000" y="28498800"/>
          <a:ext cx="7924800" cy="2667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00575"/>
                <a:gridCol w="1600575"/>
                <a:gridCol w="1405383"/>
                <a:gridCol w="1795768"/>
                <a:gridCol w="1522499"/>
              </a:tblGrid>
              <a:tr h="1066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# </a:t>
                      </a:r>
                      <a:r>
                        <a:rPr lang="en-US" sz="2000" dirty="0" err="1"/>
                        <a:t>Neg</a:t>
                      </a:r>
                      <a:r>
                        <a:rPr lang="en-US" sz="2000" dirty="0"/>
                        <a:t> UA’s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CJ</a:t>
                      </a:r>
                      <a:r>
                        <a:rPr lang="en-US" sz="2000" baseline="0" dirty="0" smtClean="0"/>
                        <a:t> Incent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 N = </a:t>
                      </a:r>
                      <a:r>
                        <a:rPr lang="en-US" sz="2000" dirty="0" smtClean="0"/>
                        <a:t>68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CJ UC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N= 70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NCJ Incent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N = 141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NCJ UC</a:t>
                      </a:r>
                      <a:endParaRPr lang="en-US" sz="20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N = </a:t>
                      </a:r>
                      <a:r>
                        <a:rPr lang="en-US" sz="2000" dirty="0" smtClean="0"/>
                        <a:t>136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0-4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30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32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5-19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 57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41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20-24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smtClean="0"/>
                        <a:t>27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 13</a:t>
                      </a:r>
                      <a:endParaRPr lang="en-US" sz="20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27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20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4935200" y="61722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Figure 1. Percent of participants retained in the study. </a:t>
            </a:r>
            <a:endParaRPr lang="en-US" sz="4400" dirty="0"/>
          </a:p>
        </p:txBody>
      </p:sp>
      <p:sp>
        <p:nvSpPr>
          <p:cNvPr id="39" name="TextBox 38"/>
          <p:cNvSpPr txBox="1"/>
          <p:nvPr/>
        </p:nvSpPr>
        <p:spPr>
          <a:xfrm>
            <a:off x="23393400" y="61722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Figure 2. Stimulant urinalysis results. </a:t>
            </a:r>
            <a:endParaRPr lang="en-US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925800" y="15557718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Figure Notes: Figure 1 shows retention as a function of urine samples collected twice weekly during the 12-week intervention. For figure 2, missing samples were treated as positive.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4706600" y="17754600"/>
            <a:ext cx="1470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Table 1. Retention, participation and stimulant use outcomes. </a:t>
            </a:r>
            <a:endParaRPr lang="en-US" sz="4400" dirty="0"/>
          </a:p>
        </p:txBody>
      </p:sp>
      <p:sp>
        <p:nvSpPr>
          <p:cNvPr id="42" name="TextBox 41"/>
          <p:cNvSpPr txBox="1"/>
          <p:nvPr/>
        </p:nvSpPr>
        <p:spPr>
          <a:xfrm>
            <a:off x="20955000" y="27127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Table 2. Distribution of stimulant use outcomes.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15316200" y="273558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Table Notes: For Table 1, Shared superscripts indicate a significant between group difference in </a:t>
            </a:r>
            <a:r>
              <a:rPr lang="en-US" sz="2800" dirty="0" err="1" smtClean="0"/>
              <a:t>Tukey’s</a:t>
            </a:r>
            <a:r>
              <a:rPr lang="en-US" sz="2800" dirty="0" smtClean="0"/>
              <a:t> Post Hoc test (P&lt;0.01 in all cases).  For Table 2, participants within each condition are categorized according to the total number of stimulant negative urines submitted in 12 weeks.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967</Words>
  <Application>Microsoft Office PowerPoint</Application>
  <PresentationFormat>Custom</PresentationFormat>
  <Paragraphs>139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CLH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anthony-defulio</dc:creator>
  <cp:lastModifiedBy>Meg Brunner</cp:lastModifiedBy>
  <cp:revision>86</cp:revision>
  <dcterms:created xsi:type="dcterms:W3CDTF">2012-05-14T13:53:08Z</dcterms:created>
  <dcterms:modified xsi:type="dcterms:W3CDTF">2012-06-18T18:18:53Z</dcterms:modified>
</cp:coreProperties>
</file>