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57" r:id="rId3"/>
    <p:sldId id="317" r:id="rId4"/>
    <p:sldId id="330" r:id="rId5"/>
    <p:sldId id="318" r:id="rId6"/>
    <p:sldId id="331" r:id="rId7"/>
    <p:sldId id="312" r:id="rId8"/>
    <p:sldId id="332" r:id="rId9"/>
    <p:sldId id="309" r:id="rId10"/>
    <p:sldId id="333" r:id="rId11"/>
    <p:sldId id="322" r:id="rId12"/>
    <p:sldId id="320" r:id="rId13"/>
    <p:sldId id="334" r:id="rId14"/>
    <p:sldId id="316" r:id="rId15"/>
    <p:sldId id="313" r:id="rId16"/>
    <p:sldId id="321" r:id="rId17"/>
    <p:sldId id="286" r:id="rId18"/>
    <p:sldId id="325" r:id="rId19"/>
    <p:sldId id="335" r:id="rId20"/>
    <p:sldId id="336" r:id="rId21"/>
    <p:sldId id="329" r:id="rId22"/>
    <p:sldId id="337" r:id="rId23"/>
    <p:sldId id="299" r:id="rId24"/>
    <p:sldId id="314" r:id="rId25"/>
    <p:sldId id="282" r:id="rId26"/>
    <p:sldId id="277" r:id="rId27"/>
    <p:sldId id="308" r:id="rId28"/>
    <p:sldId id="338" r:id="rId29"/>
    <p:sldId id="280" r:id="rId30"/>
    <p:sldId id="279" r:id="rId31"/>
    <p:sldId id="307" r:id="rId3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Potter" initials="JS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F7F95"/>
    <a:srgbClr val="0000FF"/>
    <a:srgbClr val="244CCA"/>
    <a:srgbClr val="273EC7"/>
    <a:srgbClr val="D58315"/>
    <a:srgbClr val="DFF0F5"/>
    <a:srgbClr val="F0F4FA"/>
    <a:srgbClr val="779BD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576" y="20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22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2" tIns="48315" rIns="96632" bIns="48315" rtlCol="0"/>
          <a:lstStyle>
            <a:lvl1pPr algn="l">
              <a:defRPr sz="1300"/>
            </a:lvl1pPr>
          </a:lstStyle>
          <a:p>
            <a:endParaRPr lang="en-US"/>
          </a:p>
        </p:txBody>
      </p:sp>
      <p:sp>
        <p:nvSpPr>
          <p:cNvPr id="3" name="Date Placeholder 2"/>
          <p:cNvSpPr>
            <a:spLocks noGrp="1"/>
          </p:cNvSpPr>
          <p:nvPr>
            <p:ph type="dt" sz="quarter" idx="1"/>
          </p:nvPr>
        </p:nvSpPr>
        <p:spPr>
          <a:xfrm>
            <a:off x="4143589" y="1"/>
            <a:ext cx="3169920" cy="480060"/>
          </a:xfrm>
          <a:prstGeom prst="rect">
            <a:avLst/>
          </a:prstGeom>
        </p:spPr>
        <p:txBody>
          <a:bodyPr vert="horz" lIns="96632" tIns="48315" rIns="96632" bIns="48315" rtlCol="0"/>
          <a:lstStyle>
            <a:lvl1pPr algn="r">
              <a:defRPr sz="1300"/>
            </a:lvl1pPr>
          </a:lstStyle>
          <a:p>
            <a:fld id="{BB35D1BE-2D0A-4B2F-826C-DB7FA6993F4E}" type="datetimeFigureOut">
              <a:rPr lang="en-US" smtClean="0"/>
              <a:pPr/>
              <a:t>10/22/2013</a:t>
            </a:fld>
            <a:endParaRPr lang="en-US"/>
          </a:p>
        </p:txBody>
      </p:sp>
      <p:sp>
        <p:nvSpPr>
          <p:cNvPr id="4" name="Footer Placeholder 3"/>
          <p:cNvSpPr>
            <a:spLocks noGrp="1"/>
          </p:cNvSpPr>
          <p:nvPr>
            <p:ph type="ftr" sz="quarter" idx="2"/>
          </p:nvPr>
        </p:nvSpPr>
        <p:spPr>
          <a:xfrm>
            <a:off x="0" y="9119473"/>
            <a:ext cx="3169920" cy="480060"/>
          </a:xfrm>
          <a:prstGeom prst="rect">
            <a:avLst/>
          </a:prstGeom>
        </p:spPr>
        <p:txBody>
          <a:bodyPr vert="horz" lIns="96632" tIns="48315" rIns="96632" bIns="48315" rtlCol="0" anchor="b"/>
          <a:lstStyle>
            <a:lvl1pPr algn="l">
              <a:defRPr sz="1300"/>
            </a:lvl1pPr>
          </a:lstStyle>
          <a:p>
            <a:endParaRPr lang="en-US"/>
          </a:p>
        </p:txBody>
      </p:sp>
      <p:sp>
        <p:nvSpPr>
          <p:cNvPr id="5" name="Slide Number Placeholder 4"/>
          <p:cNvSpPr>
            <a:spLocks noGrp="1"/>
          </p:cNvSpPr>
          <p:nvPr>
            <p:ph type="sldNum" sz="quarter" idx="3"/>
          </p:nvPr>
        </p:nvSpPr>
        <p:spPr>
          <a:xfrm>
            <a:off x="4143589" y="9119473"/>
            <a:ext cx="3169920" cy="480060"/>
          </a:xfrm>
          <a:prstGeom prst="rect">
            <a:avLst/>
          </a:prstGeom>
        </p:spPr>
        <p:txBody>
          <a:bodyPr vert="horz" lIns="96632" tIns="48315" rIns="96632" bIns="48315" rtlCol="0" anchor="b"/>
          <a:lstStyle>
            <a:lvl1pPr algn="r">
              <a:defRPr sz="1300"/>
            </a:lvl1pPr>
          </a:lstStyle>
          <a:p>
            <a:fld id="{250FBE4C-3D70-4DB1-876B-F30C18314067}" type="slidenum">
              <a:rPr lang="en-US" smtClean="0"/>
              <a:pPr/>
              <a:t>‹#›</a:t>
            </a:fld>
            <a:endParaRPr lang="en-US"/>
          </a:p>
        </p:txBody>
      </p:sp>
    </p:spTree>
    <p:extLst>
      <p:ext uri="{BB962C8B-B14F-4D97-AF65-F5344CB8AC3E}">
        <p14:creationId xmlns="" xmlns:p14="http://schemas.microsoft.com/office/powerpoint/2010/main" val="27308838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32" tIns="48315" rIns="96632" bIns="48315" rtlCol="0"/>
          <a:lstStyle>
            <a:lvl1pPr algn="l">
              <a:defRPr sz="1300"/>
            </a:lvl1pPr>
          </a:lstStyle>
          <a:p>
            <a:endParaRPr lang="en-US"/>
          </a:p>
        </p:txBody>
      </p:sp>
      <p:sp>
        <p:nvSpPr>
          <p:cNvPr id="3" name="Date Placeholder 2"/>
          <p:cNvSpPr>
            <a:spLocks noGrp="1"/>
          </p:cNvSpPr>
          <p:nvPr>
            <p:ph type="dt" idx="1"/>
          </p:nvPr>
        </p:nvSpPr>
        <p:spPr>
          <a:xfrm>
            <a:off x="4143589" y="1"/>
            <a:ext cx="3169920" cy="480060"/>
          </a:xfrm>
          <a:prstGeom prst="rect">
            <a:avLst/>
          </a:prstGeom>
        </p:spPr>
        <p:txBody>
          <a:bodyPr vert="horz" lIns="96632" tIns="48315" rIns="96632" bIns="48315" rtlCol="0"/>
          <a:lstStyle>
            <a:lvl1pPr algn="r">
              <a:defRPr sz="1300"/>
            </a:lvl1pPr>
          </a:lstStyle>
          <a:p>
            <a:fld id="{60D0FE6C-1877-4CC3-830F-E6F01C0BD6BD}" type="datetimeFigureOut">
              <a:rPr lang="en-US" smtClean="0"/>
              <a:pPr/>
              <a:t>10/22/2013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2" tIns="48315" rIns="96632" bIns="48315"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32" tIns="48315" rIns="96632" bIns="483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3"/>
            <a:ext cx="3169920" cy="480060"/>
          </a:xfrm>
          <a:prstGeom prst="rect">
            <a:avLst/>
          </a:prstGeom>
        </p:spPr>
        <p:txBody>
          <a:bodyPr vert="horz" lIns="96632" tIns="48315" rIns="96632" bIns="48315" rtlCol="0" anchor="b"/>
          <a:lstStyle>
            <a:lvl1pPr algn="l">
              <a:defRPr sz="1300"/>
            </a:lvl1pPr>
          </a:lstStyle>
          <a:p>
            <a:endParaRPr lang="en-US"/>
          </a:p>
        </p:txBody>
      </p:sp>
      <p:sp>
        <p:nvSpPr>
          <p:cNvPr id="7" name="Slide Number Placeholder 6"/>
          <p:cNvSpPr>
            <a:spLocks noGrp="1"/>
          </p:cNvSpPr>
          <p:nvPr>
            <p:ph type="sldNum" sz="quarter" idx="5"/>
          </p:nvPr>
        </p:nvSpPr>
        <p:spPr>
          <a:xfrm>
            <a:off x="4143589" y="9119473"/>
            <a:ext cx="3169920" cy="480060"/>
          </a:xfrm>
          <a:prstGeom prst="rect">
            <a:avLst/>
          </a:prstGeom>
        </p:spPr>
        <p:txBody>
          <a:bodyPr vert="horz" lIns="96632" tIns="48315" rIns="96632" bIns="48315" rtlCol="0" anchor="b"/>
          <a:lstStyle>
            <a:lvl1pPr algn="r">
              <a:defRPr sz="1300"/>
            </a:lvl1pPr>
          </a:lstStyle>
          <a:p>
            <a:fld id="{66AC4537-55B0-485C-B419-224219264856}" type="slidenum">
              <a:rPr lang="en-US" smtClean="0"/>
              <a:pPr/>
              <a:t>‹#›</a:t>
            </a:fld>
            <a:endParaRPr lang="en-US"/>
          </a:p>
        </p:txBody>
      </p:sp>
    </p:spTree>
    <p:extLst>
      <p:ext uri="{BB962C8B-B14F-4D97-AF65-F5344CB8AC3E}">
        <p14:creationId xmlns="" xmlns:p14="http://schemas.microsoft.com/office/powerpoint/2010/main" val="174797115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AC4537-55B0-485C-B419-224219264856}" type="slidenum">
              <a:rPr lang="en-US" smtClean="0"/>
              <a:pPr/>
              <a:t>1</a:t>
            </a:fld>
            <a:endParaRPr lang="en-US"/>
          </a:p>
        </p:txBody>
      </p:sp>
      <p:sp>
        <p:nvSpPr>
          <p:cNvPr id="5" name="Date Placeholder 4"/>
          <p:cNvSpPr>
            <a:spLocks noGrp="1"/>
          </p:cNvSpPr>
          <p:nvPr>
            <p:ph type="dt" idx="11"/>
          </p:nvPr>
        </p:nvSpPr>
        <p:spPr/>
        <p:txBody>
          <a:bodyPr/>
          <a:lstStyle/>
          <a:p>
            <a:fld id="{D345104F-349F-4C10-B5E8-DC170721C34C}" type="datetime1">
              <a:rPr lang="en-US" smtClean="0"/>
              <a:pPr/>
              <a:t>10/22/2013</a:t>
            </a:fld>
            <a:endParaRPr lang="en-US"/>
          </a:p>
        </p:txBody>
      </p:sp>
    </p:spTree>
    <p:extLst>
      <p:ext uri="{BB962C8B-B14F-4D97-AF65-F5344CB8AC3E}">
        <p14:creationId xmlns="" xmlns:p14="http://schemas.microsoft.com/office/powerpoint/2010/main" val="411939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1CA82B5F-E402-48B1-BA9E-8413D1907D10}" type="datetime1">
              <a:rPr lang="en-US" smtClean="0"/>
              <a:pPr/>
              <a:t>10/22/2013</a:t>
            </a:fld>
            <a:endParaRPr lang="en-US"/>
          </a:p>
        </p:txBody>
      </p:sp>
      <p:sp>
        <p:nvSpPr>
          <p:cNvPr id="5" name="Slide Number Placeholder 4"/>
          <p:cNvSpPr>
            <a:spLocks noGrp="1"/>
          </p:cNvSpPr>
          <p:nvPr>
            <p:ph type="sldNum" sz="quarter" idx="11"/>
          </p:nvPr>
        </p:nvSpPr>
        <p:spPr/>
        <p:txBody>
          <a:bodyPr/>
          <a:lstStyle/>
          <a:p>
            <a:fld id="{66AC4537-55B0-485C-B419-224219264856}" type="slidenum">
              <a:rPr lang="en-US" smtClean="0"/>
              <a:pPr/>
              <a:t>7</a:t>
            </a:fld>
            <a:endParaRPr lang="en-US"/>
          </a:p>
        </p:txBody>
      </p:sp>
    </p:spTree>
    <p:extLst>
      <p:ext uri="{BB962C8B-B14F-4D97-AF65-F5344CB8AC3E}">
        <p14:creationId xmlns="" xmlns:p14="http://schemas.microsoft.com/office/powerpoint/2010/main" val="3333100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5614CA2-6E3F-414A-9ACF-3EF291A70880}" type="datetime1">
              <a:rPr lang="en-US" smtClean="0"/>
              <a:pPr/>
              <a:t>10/22/2013</a:t>
            </a:fld>
            <a:endParaRPr lang="en-US"/>
          </a:p>
        </p:txBody>
      </p:sp>
      <p:sp>
        <p:nvSpPr>
          <p:cNvPr id="5" name="Slide Number Placeholder 4"/>
          <p:cNvSpPr>
            <a:spLocks noGrp="1"/>
          </p:cNvSpPr>
          <p:nvPr>
            <p:ph type="sldNum" sz="quarter" idx="11"/>
          </p:nvPr>
        </p:nvSpPr>
        <p:spPr/>
        <p:txBody>
          <a:bodyPr/>
          <a:lstStyle/>
          <a:p>
            <a:fld id="{66AC4537-55B0-485C-B419-224219264856}" type="slidenum">
              <a:rPr lang="en-US" smtClean="0"/>
              <a:pPr/>
              <a:t>9</a:t>
            </a:fld>
            <a:endParaRPr lang="en-US"/>
          </a:p>
        </p:txBody>
      </p:sp>
    </p:spTree>
    <p:extLst>
      <p:ext uri="{BB962C8B-B14F-4D97-AF65-F5344CB8AC3E}">
        <p14:creationId xmlns="" xmlns:p14="http://schemas.microsoft.com/office/powerpoint/2010/main" val="498997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F5614CA2-6E3F-414A-9ACF-3EF291A70880}" type="datetime1">
              <a:rPr lang="en-US" smtClean="0"/>
              <a:pPr/>
              <a:t>10/22/2013</a:t>
            </a:fld>
            <a:endParaRPr lang="en-US"/>
          </a:p>
        </p:txBody>
      </p:sp>
      <p:sp>
        <p:nvSpPr>
          <p:cNvPr id="5" name="Slide Number Placeholder 4"/>
          <p:cNvSpPr>
            <a:spLocks noGrp="1"/>
          </p:cNvSpPr>
          <p:nvPr>
            <p:ph type="sldNum" sz="quarter" idx="11"/>
          </p:nvPr>
        </p:nvSpPr>
        <p:spPr/>
        <p:txBody>
          <a:bodyPr/>
          <a:lstStyle/>
          <a:p>
            <a:fld id="{66AC4537-55B0-485C-B419-224219264856}" type="slidenum">
              <a:rPr lang="en-US" smtClean="0"/>
              <a:pPr/>
              <a:t>10</a:t>
            </a:fld>
            <a:endParaRPr lang="en-US"/>
          </a:p>
        </p:txBody>
      </p:sp>
    </p:spTree>
    <p:extLst>
      <p:ext uri="{BB962C8B-B14F-4D97-AF65-F5344CB8AC3E}">
        <p14:creationId xmlns="" xmlns:p14="http://schemas.microsoft.com/office/powerpoint/2010/main" val="49899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a:t>
            </a:r>
            <a:r>
              <a:rPr lang="en-US" b="1">
                <a:latin typeface="Calibri" charset="0"/>
                <a:ea typeface="ＭＳ Ｐゴシック" charset="0"/>
                <a:cs typeface="ＭＳ Ｐゴシック" charset="0"/>
              </a:rPr>
              <a:t>primary research question </a:t>
            </a:r>
            <a:r>
              <a:rPr lang="en-US">
                <a:latin typeface="Calibri" charset="0"/>
                <a:ea typeface="ＭＳ Ｐゴシック" charset="0"/>
                <a:cs typeface="ＭＳ Ｐゴシック" charset="0"/>
              </a:rPr>
              <a:t>for the study was: What benefit does SMM+ODC offer over SMM in (a) a short-term treatment paradigm (a four-week buprenorphine-naloxone treatment with taper) and (b) a longer-term treatment paradigm (12 weeks of a stabilization dose of buprenorphine-naloxone) for subjects who have not responded successfully to the initial short-term buprenorphine-naloxone treatment with taper?</a:t>
            </a:r>
          </a:p>
          <a:p>
            <a:endParaRPr lang="en-US" b="1">
              <a:latin typeface="Calibri" charset="0"/>
              <a:ea typeface="ＭＳ Ｐゴシック" charset="0"/>
              <a:cs typeface="ＭＳ Ｐゴシック" charset="0"/>
            </a:endParaRPr>
          </a:p>
        </p:txBody>
      </p:sp>
      <p:sp>
        <p:nvSpPr>
          <p:cNvPr id="1658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785214" indent="-302006" eaLnBrk="0" hangingPunct="0">
              <a:defRPr sz="2600">
                <a:solidFill>
                  <a:schemeClr val="tx1"/>
                </a:solidFill>
                <a:latin typeface="Arial" charset="0"/>
                <a:ea typeface="ＭＳ Ｐゴシック" charset="0"/>
              </a:defRPr>
            </a:lvl2pPr>
            <a:lvl3pPr marL="1208022" indent="-241604" eaLnBrk="0" hangingPunct="0">
              <a:defRPr sz="2600">
                <a:solidFill>
                  <a:schemeClr val="tx1"/>
                </a:solidFill>
                <a:latin typeface="Arial" charset="0"/>
                <a:ea typeface="ＭＳ Ｐゴシック" charset="0"/>
              </a:defRPr>
            </a:lvl3pPr>
            <a:lvl4pPr marL="1691230" indent="-241604" eaLnBrk="0" hangingPunct="0">
              <a:defRPr sz="2600">
                <a:solidFill>
                  <a:schemeClr val="tx1"/>
                </a:solidFill>
                <a:latin typeface="Arial" charset="0"/>
                <a:ea typeface="ＭＳ Ｐゴシック" charset="0"/>
              </a:defRPr>
            </a:lvl4pPr>
            <a:lvl5pPr marL="2174438" indent="-241604" eaLnBrk="0" hangingPunct="0">
              <a:defRPr sz="2600">
                <a:solidFill>
                  <a:schemeClr val="tx1"/>
                </a:solidFill>
                <a:latin typeface="Arial" charset="0"/>
                <a:ea typeface="ＭＳ Ｐゴシック" charset="0"/>
              </a:defRPr>
            </a:lvl5pPr>
            <a:lvl6pPr marL="2657646" indent="-241604" eaLnBrk="0" fontAlgn="base" hangingPunct="0">
              <a:spcBef>
                <a:spcPct val="0"/>
              </a:spcBef>
              <a:spcAft>
                <a:spcPct val="0"/>
              </a:spcAft>
              <a:defRPr sz="2600">
                <a:solidFill>
                  <a:schemeClr val="tx1"/>
                </a:solidFill>
                <a:latin typeface="Arial" charset="0"/>
                <a:ea typeface="ＭＳ Ｐゴシック" charset="0"/>
              </a:defRPr>
            </a:lvl6pPr>
            <a:lvl7pPr marL="3140854" indent="-241604" eaLnBrk="0" fontAlgn="base" hangingPunct="0">
              <a:spcBef>
                <a:spcPct val="0"/>
              </a:spcBef>
              <a:spcAft>
                <a:spcPct val="0"/>
              </a:spcAft>
              <a:defRPr sz="2600">
                <a:solidFill>
                  <a:schemeClr val="tx1"/>
                </a:solidFill>
                <a:latin typeface="Arial" charset="0"/>
                <a:ea typeface="ＭＳ Ｐゴシック" charset="0"/>
              </a:defRPr>
            </a:lvl7pPr>
            <a:lvl8pPr marL="3624064" indent="-241604" eaLnBrk="0" fontAlgn="base" hangingPunct="0">
              <a:spcBef>
                <a:spcPct val="0"/>
              </a:spcBef>
              <a:spcAft>
                <a:spcPct val="0"/>
              </a:spcAft>
              <a:defRPr sz="2600">
                <a:solidFill>
                  <a:schemeClr val="tx1"/>
                </a:solidFill>
                <a:latin typeface="Arial" charset="0"/>
                <a:ea typeface="ＭＳ Ｐゴシック" charset="0"/>
              </a:defRPr>
            </a:lvl8pPr>
            <a:lvl9pPr marL="4107273" indent="-241604" eaLnBrk="0" fontAlgn="base" hangingPunct="0">
              <a:spcBef>
                <a:spcPct val="0"/>
              </a:spcBef>
              <a:spcAft>
                <a:spcPct val="0"/>
              </a:spcAft>
              <a:defRPr sz="2600">
                <a:solidFill>
                  <a:schemeClr val="tx1"/>
                </a:solidFill>
                <a:latin typeface="Arial" charset="0"/>
                <a:ea typeface="ＭＳ Ｐゴシック" charset="0"/>
              </a:defRPr>
            </a:lvl9pPr>
          </a:lstStyle>
          <a:p>
            <a:fld id="{76015F04-734C-E445-9056-1C4BF9A88E0D}" type="slidenum">
              <a:rPr lang="en-US" sz="1300"/>
              <a:pPr/>
              <a:t>18</a:t>
            </a:fld>
            <a:endParaRPr lang="en-US" sz="1300" dirty="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a:t>
            </a:r>
            <a:r>
              <a:rPr lang="en-US" b="1">
                <a:latin typeface="Calibri" charset="0"/>
                <a:ea typeface="ＭＳ Ｐゴシック" charset="0"/>
                <a:cs typeface="ＭＳ Ｐゴシック" charset="0"/>
              </a:rPr>
              <a:t>primary research question </a:t>
            </a:r>
            <a:r>
              <a:rPr lang="en-US">
                <a:latin typeface="Calibri" charset="0"/>
                <a:ea typeface="ＭＳ Ｐゴシック" charset="0"/>
                <a:cs typeface="ＭＳ Ｐゴシック" charset="0"/>
              </a:rPr>
              <a:t>for the study was: What benefit does SMM+ODC offer over SMM in (a) a short-term treatment paradigm (a four-week buprenorphine-naloxone treatment with taper) and (b) a longer-term treatment paradigm (12 weeks of a stabilization dose of buprenorphine-naloxone) for subjects who have not responded successfully to the initial short-term buprenorphine-naloxone treatment with taper?</a:t>
            </a:r>
          </a:p>
          <a:p>
            <a:endParaRPr lang="en-US" b="1">
              <a:latin typeface="Calibri" charset="0"/>
              <a:ea typeface="ＭＳ Ｐゴシック" charset="0"/>
              <a:cs typeface="ＭＳ Ｐゴシック" charset="0"/>
            </a:endParaRPr>
          </a:p>
        </p:txBody>
      </p:sp>
      <p:sp>
        <p:nvSpPr>
          <p:cNvPr id="1658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785214" indent="-302006" eaLnBrk="0" hangingPunct="0">
              <a:defRPr sz="2600">
                <a:solidFill>
                  <a:schemeClr val="tx1"/>
                </a:solidFill>
                <a:latin typeface="Arial" charset="0"/>
                <a:ea typeface="ＭＳ Ｐゴシック" charset="0"/>
              </a:defRPr>
            </a:lvl2pPr>
            <a:lvl3pPr marL="1208022" indent="-241604" eaLnBrk="0" hangingPunct="0">
              <a:defRPr sz="2600">
                <a:solidFill>
                  <a:schemeClr val="tx1"/>
                </a:solidFill>
                <a:latin typeface="Arial" charset="0"/>
                <a:ea typeface="ＭＳ Ｐゴシック" charset="0"/>
              </a:defRPr>
            </a:lvl3pPr>
            <a:lvl4pPr marL="1691230" indent="-241604" eaLnBrk="0" hangingPunct="0">
              <a:defRPr sz="2600">
                <a:solidFill>
                  <a:schemeClr val="tx1"/>
                </a:solidFill>
                <a:latin typeface="Arial" charset="0"/>
                <a:ea typeface="ＭＳ Ｐゴシック" charset="0"/>
              </a:defRPr>
            </a:lvl4pPr>
            <a:lvl5pPr marL="2174438" indent="-241604" eaLnBrk="0" hangingPunct="0">
              <a:defRPr sz="2600">
                <a:solidFill>
                  <a:schemeClr val="tx1"/>
                </a:solidFill>
                <a:latin typeface="Arial" charset="0"/>
                <a:ea typeface="ＭＳ Ｐゴシック" charset="0"/>
              </a:defRPr>
            </a:lvl5pPr>
            <a:lvl6pPr marL="2657646" indent="-241604" eaLnBrk="0" fontAlgn="base" hangingPunct="0">
              <a:spcBef>
                <a:spcPct val="0"/>
              </a:spcBef>
              <a:spcAft>
                <a:spcPct val="0"/>
              </a:spcAft>
              <a:defRPr sz="2600">
                <a:solidFill>
                  <a:schemeClr val="tx1"/>
                </a:solidFill>
                <a:latin typeface="Arial" charset="0"/>
                <a:ea typeface="ＭＳ Ｐゴシック" charset="0"/>
              </a:defRPr>
            </a:lvl6pPr>
            <a:lvl7pPr marL="3140854" indent="-241604" eaLnBrk="0" fontAlgn="base" hangingPunct="0">
              <a:spcBef>
                <a:spcPct val="0"/>
              </a:spcBef>
              <a:spcAft>
                <a:spcPct val="0"/>
              </a:spcAft>
              <a:defRPr sz="2600">
                <a:solidFill>
                  <a:schemeClr val="tx1"/>
                </a:solidFill>
                <a:latin typeface="Arial" charset="0"/>
                <a:ea typeface="ＭＳ Ｐゴシック" charset="0"/>
              </a:defRPr>
            </a:lvl7pPr>
            <a:lvl8pPr marL="3624064" indent="-241604" eaLnBrk="0" fontAlgn="base" hangingPunct="0">
              <a:spcBef>
                <a:spcPct val="0"/>
              </a:spcBef>
              <a:spcAft>
                <a:spcPct val="0"/>
              </a:spcAft>
              <a:defRPr sz="2600">
                <a:solidFill>
                  <a:schemeClr val="tx1"/>
                </a:solidFill>
                <a:latin typeface="Arial" charset="0"/>
                <a:ea typeface="ＭＳ Ｐゴシック" charset="0"/>
              </a:defRPr>
            </a:lvl8pPr>
            <a:lvl9pPr marL="4107273" indent="-241604" eaLnBrk="0" fontAlgn="base" hangingPunct="0">
              <a:spcBef>
                <a:spcPct val="0"/>
              </a:spcBef>
              <a:spcAft>
                <a:spcPct val="0"/>
              </a:spcAft>
              <a:defRPr sz="2600">
                <a:solidFill>
                  <a:schemeClr val="tx1"/>
                </a:solidFill>
                <a:latin typeface="Arial" charset="0"/>
                <a:ea typeface="ＭＳ Ｐゴシック" charset="0"/>
              </a:defRPr>
            </a:lvl9pPr>
          </a:lstStyle>
          <a:p>
            <a:fld id="{76015F04-734C-E445-9056-1C4BF9A88E0D}" type="slidenum">
              <a:rPr lang="en-US" sz="1300"/>
              <a:pPr/>
              <a:t>19</a:t>
            </a:fld>
            <a:endParaRPr lang="en-US" sz="1300" dirty="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Slide Image Placeholder 1"/>
          <p:cNvSpPr>
            <a:spLocks noGrp="1" noRot="1" noChangeAspect="1" noTextEdit="1"/>
          </p:cNvSpPr>
          <p:nvPr>
            <p:ph type="sldImg"/>
          </p:nvPr>
        </p:nvSpPr>
        <p:spPr>
          <a:ln/>
        </p:spPr>
      </p:sp>
      <p:sp>
        <p:nvSpPr>
          <p:cNvPr id="1658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The </a:t>
            </a:r>
            <a:r>
              <a:rPr lang="en-US" b="1">
                <a:latin typeface="Calibri" charset="0"/>
                <a:ea typeface="ＭＳ Ｐゴシック" charset="0"/>
                <a:cs typeface="ＭＳ Ｐゴシック" charset="0"/>
              </a:rPr>
              <a:t>primary research question </a:t>
            </a:r>
            <a:r>
              <a:rPr lang="en-US">
                <a:latin typeface="Calibri" charset="0"/>
                <a:ea typeface="ＭＳ Ｐゴシック" charset="0"/>
                <a:cs typeface="ＭＳ Ｐゴシック" charset="0"/>
              </a:rPr>
              <a:t>for the study was: What benefit does SMM+ODC offer over SMM in (a) a short-term treatment paradigm (a four-week buprenorphine-naloxone treatment with taper) and (b) a longer-term treatment paradigm (12 weeks of a stabilization dose of buprenorphine-naloxone) for subjects who have not responded successfully to the initial short-term buprenorphine-naloxone treatment with taper?</a:t>
            </a:r>
          </a:p>
          <a:p>
            <a:endParaRPr lang="en-US" b="1">
              <a:latin typeface="Calibri" charset="0"/>
              <a:ea typeface="ＭＳ Ｐゴシック" charset="0"/>
              <a:cs typeface="ＭＳ Ｐゴシック" charset="0"/>
            </a:endParaRPr>
          </a:p>
        </p:txBody>
      </p:sp>
      <p:sp>
        <p:nvSpPr>
          <p:cNvPr id="1658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ＭＳ Ｐゴシック" charset="0"/>
                <a:cs typeface="ＭＳ Ｐゴシック" charset="0"/>
              </a:defRPr>
            </a:lvl1pPr>
            <a:lvl2pPr marL="785214" indent="-302006" eaLnBrk="0" hangingPunct="0">
              <a:defRPr sz="2600">
                <a:solidFill>
                  <a:schemeClr val="tx1"/>
                </a:solidFill>
                <a:latin typeface="Arial" charset="0"/>
                <a:ea typeface="ＭＳ Ｐゴシック" charset="0"/>
              </a:defRPr>
            </a:lvl2pPr>
            <a:lvl3pPr marL="1208022" indent="-241604" eaLnBrk="0" hangingPunct="0">
              <a:defRPr sz="2600">
                <a:solidFill>
                  <a:schemeClr val="tx1"/>
                </a:solidFill>
                <a:latin typeface="Arial" charset="0"/>
                <a:ea typeface="ＭＳ Ｐゴシック" charset="0"/>
              </a:defRPr>
            </a:lvl3pPr>
            <a:lvl4pPr marL="1691230" indent="-241604" eaLnBrk="0" hangingPunct="0">
              <a:defRPr sz="2600">
                <a:solidFill>
                  <a:schemeClr val="tx1"/>
                </a:solidFill>
                <a:latin typeface="Arial" charset="0"/>
                <a:ea typeface="ＭＳ Ｐゴシック" charset="0"/>
              </a:defRPr>
            </a:lvl4pPr>
            <a:lvl5pPr marL="2174438" indent="-241604" eaLnBrk="0" hangingPunct="0">
              <a:defRPr sz="2600">
                <a:solidFill>
                  <a:schemeClr val="tx1"/>
                </a:solidFill>
                <a:latin typeface="Arial" charset="0"/>
                <a:ea typeface="ＭＳ Ｐゴシック" charset="0"/>
              </a:defRPr>
            </a:lvl5pPr>
            <a:lvl6pPr marL="2657646" indent="-241604" eaLnBrk="0" fontAlgn="base" hangingPunct="0">
              <a:spcBef>
                <a:spcPct val="0"/>
              </a:spcBef>
              <a:spcAft>
                <a:spcPct val="0"/>
              </a:spcAft>
              <a:defRPr sz="2600">
                <a:solidFill>
                  <a:schemeClr val="tx1"/>
                </a:solidFill>
                <a:latin typeface="Arial" charset="0"/>
                <a:ea typeface="ＭＳ Ｐゴシック" charset="0"/>
              </a:defRPr>
            </a:lvl6pPr>
            <a:lvl7pPr marL="3140854" indent="-241604" eaLnBrk="0" fontAlgn="base" hangingPunct="0">
              <a:spcBef>
                <a:spcPct val="0"/>
              </a:spcBef>
              <a:spcAft>
                <a:spcPct val="0"/>
              </a:spcAft>
              <a:defRPr sz="2600">
                <a:solidFill>
                  <a:schemeClr val="tx1"/>
                </a:solidFill>
                <a:latin typeface="Arial" charset="0"/>
                <a:ea typeface="ＭＳ Ｐゴシック" charset="0"/>
              </a:defRPr>
            </a:lvl7pPr>
            <a:lvl8pPr marL="3624064" indent="-241604" eaLnBrk="0" fontAlgn="base" hangingPunct="0">
              <a:spcBef>
                <a:spcPct val="0"/>
              </a:spcBef>
              <a:spcAft>
                <a:spcPct val="0"/>
              </a:spcAft>
              <a:defRPr sz="2600">
                <a:solidFill>
                  <a:schemeClr val="tx1"/>
                </a:solidFill>
                <a:latin typeface="Arial" charset="0"/>
                <a:ea typeface="ＭＳ Ｐゴシック" charset="0"/>
              </a:defRPr>
            </a:lvl8pPr>
            <a:lvl9pPr marL="4107273" indent="-241604" eaLnBrk="0" fontAlgn="base" hangingPunct="0">
              <a:spcBef>
                <a:spcPct val="0"/>
              </a:spcBef>
              <a:spcAft>
                <a:spcPct val="0"/>
              </a:spcAft>
              <a:defRPr sz="2600">
                <a:solidFill>
                  <a:schemeClr val="tx1"/>
                </a:solidFill>
                <a:latin typeface="Arial" charset="0"/>
                <a:ea typeface="ＭＳ Ｐゴシック" charset="0"/>
              </a:defRPr>
            </a:lvl9pPr>
          </a:lstStyle>
          <a:p>
            <a:fld id="{76015F04-734C-E445-9056-1C4BF9A88E0D}" type="slidenum">
              <a:rPr lang="en-US" sz="1300"/>
              <a:pPr/>
              <a:t>20</a:t>
            </a:fld>
            <a:endParaRPr lang="en-US" sz="1300" dirty="0"/>
          </a:p>
        </p:txBody>
      </p:sp>
      <p:sp>
        <p:nvSpPr>
          <p:cNvPr id="5" name="Footer Placeholder 4"/>
          <p:cNvSpPr>
            <a:spLocks noGrp="1"/>
          </p:cNvSpPr>
          <p:nvPr>
            <p:ph type="ftr" sz="quarter" idx="10"/>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nowflake.gif"/>
          <p:cNvPicPr>
            <a:picLocks noChangeAspect="1"/>
          </p:cNvPicPr>
          <p:nvPr userDrawn="1"/>
        </p:nvPicPr>
        <p:blipFill>
          <a:blip r:embed="rId2" cstate="print"/>
          <a:srcRect l="5128" t="10256" r="9402" b="15385"/>
          <a:stretch>
            <a:fillRect/>
          </a:stretch>
        </p:blipFill>
        <p:spPr>
          <a:xfrm>
            <a:off x="0" y="0"/>
            <a:ext cx="3810000" cy="2209800"/>
          </a:xfrm>
          <a:prstGeom prst="rect">
            <a:avLst/>
          </a:prstGeom>
        </p:spPr>
      </p:pic>
      <p:sp>
        <p:nvSpPr>
          <p:cNvPr id="2" name="Title 1"/>
          <p:cNvSpPr>
            <a:spLocks noGrp="1"/>
          </p:cNvSpPr>
          <p:nvPr>
            <p:ph type="ctrTitle"/>
          </p:nvPr>
        </p:nvSpPr>
        <p:spPr>
          <a:xfrm>
            <a:off x="685800" y="2236961"/>
            <a:ext cx="7772400" cy="1470025"/>
          </a:xfrm>
        </p:spPr>
        <p:txBody>
          <a:bodyPr>
            <a:normAutofit/>
          </a:bodyPr>
          <a:lstStyle>
            <a:lvl1pPr algn="l">
              <a:defRPr sz="4000" b="1">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1752600"/>
          </a:xfrm>
        </p:spPr>
        <p:txBody>
          <a:bodyPr>
            <a:normAutofit/>
          </a:bodyPr>
          <a:lstStyle>
            <a:lvl1pPr marL="0" indent="0" algn="ctr">
              <a:buNone/>
              <a:defRPr sz="2400" baseline="0">
                <a:solidFill>
                  <a:schemeClr val="accent5">
                    <a:lumMod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Presented by:</a:t>
            </a:r>
          </a:p>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14ABCE5C-AE60-4E3F-8E19-9B6D48BE4881}" type="datetime1">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7027-5FF1-486D-B737-A5A608BA98ED}" type="slidenum">
              <a:rPr lang="en-US" smtClean="0"/>
              <a:pPr/>
              <a:t>‹#›</a:t>
            </a:fld>
            <a:endParaRPr lang="en-US" dirty="0"/>
          </a:p>
        </p:txBody>
      </p:sp>
      <p:sp>
        <p:nvSpPr>
          <p:cNvPr id="9" name="Rectangle 8"/>
          <p:cNvSpPr/>
          <p:nvPr userDrawn="1"/>
        </p:nvSpPr>
        <p:spPr>
          <a:xfrm>
            <a:off x="5009232" y="457200"/>
            <a:ext cx="3412152" cy="369332"/>
          </a:xfrm>
          <a:prstGeom prst="rect">
            <a:avLst/>
          </a:prstGeom>
          <a:noFill/>
        </p:spPr>
        <p:txBody>
          <a:bodyPr wrap="none" lIns="91440" tIns="45720" rIns="91440" bIns="45720">
            <a:spAutoFit/>
          </a:bodyPr>
          <a:lstStyle/>
          <a:p>
            <a:pPr algn="r"/>
            <a:r>
              <a:rPr lang="en-US" sz="1800" b="0" cap="none" spc="0" dirty="0" smtClean="0">
                <a:ln w="18415" cmpd="sng">
                  <a:noFill/>
                  <a:prstDash val="solid"/>
                </a:ln>
                <a:solidFill>
                  <a:schemeClr val="accent5">
                    <a:lumMod val="50000"/>
                  </a:schemeClr>
                </a:solidFill>
                <a:effectLst>
                  <a:outerShdw blurRad="63500" dir="3600000" algn="tl" rotWithShape="0">
                    <a:srgbClr val="000000">
                      <a:alpha val="70000"/>
                    </a:srgbClr>
                  </a:outerShdw>
                </a:effectLst>
                <a:latin typeface="Arial" pitchFamily="34" charset="0"/>
                <a:cs typeface="Arial" pitchFamily="34" charset="0"/>
              </a:rPr>
              <a:t>2013 CTN Web Seminar Series</a:t>
            </a:r>
            <a:endParaRPr lang="en-US" sz="1800" b="0" cap="none" spc="0" dirty="0">
              <a:ln w="18415" cmpd="sng">
                <a:noFill/>
                <a:prstDash val="solid"/>
              </a:ln>
              <a:solidFill>
                <a:schemeClr val="accent5">
                  <a:lumMod val="50000"/>
                </a:schemeClr>
              </a:solidFill>
              <a:effectLst>
                <a:outerShdw blurRad="63500" dir="3600000" algn="tl" rotWithShape="0">
                  <a:srgbClr val="000000">
                    <a:alpha val="70000"/>
                  </a:srgbClr>
                </a:outerShdw>
              </a:effectLst>
              <a:latin typeface="Arial" pitchFamily="34" charset="0"/>
              <a:cs typeface="Arial" pitchFamily="34" charset="0"/>
            </a:endParaRPr>
          </a:p>
        </p:txBody>
      </p:sp>
      <p:sp>
        <p:nvSpPr>
          <p:cNvPr id="11" name="Rectangle 16"/>
          <p:cNvSpPr>
            <a:spLocks noChangeArrowheads="1"/>
          </p:cNvSpPr>
          <p:nvPr userDrawn="1"/>
        </p:nvSpPr>
        <p:spPr bwMode="auto">
          <a:xfrm>
            <a:off x="0" y="5715000"/>
            <a:ext cx="9144000" cy="609600"/>
          </a:xfrm>
          <a:prstGeom prst="rect">
            <a:avLst/>
          </a:prstGeom>
          <a:noFill/>
          <a:ln w="9525">
            <a:noFill/>
            <a:miter lim="800000"/>
            <a:headEnd/>
            <a:tailEnd/>
          </a:ln>
          <a:effectLst/>
        </p:spPr>
        <p:txBody>
          <a:bodyPr anchor="b"/>
          <a:lstStyle/>
          <a:p>
            <a:pPr algn="ctr" defTabSz="744538">
              <a:spcBef>
                <a:spcPct val="20000"/>
              </a:spcBef>
              <a:buClr>
                <a:srgbClr val="FF9900"/>
              </a:buClr>
              <a:buSzPct val="75000"/>
              <a:tabLst>
                <a:tab pos="4457700" algn="l"/>
              </a:tabLst>
              <a:defRPr/>
            </a:pPr>
            <a:r>
              <a:rPr lang="en-US" sz="1400" b="1" i="1" kern="0" dirty="0">
                <a:solidFill>
                  <a:schemeClr val="bg1">
                    <a:lumMod val="50000"/>
                  </a:schemeClr>
                </a:solidFill>
                <a:latin typeface="Arial" pitchFamily="34" charset="0"/>
                <a:cs typeface="Arial" pitchFamily="34" charset="0"/>
              </a:rPr>
              <a:t>Produced by:   </a:t>
            </a:r>
            <a:r>
              <a:rPr lang="en-US" sz="1400" b="1" i="1" kern="0" dirty="0" smtClean="0">
                <a:solidFill>
                  <a:schemeClr val="bg1">
                    <a:lumMod val="50000"/>
                  </a:schemeClr>
                </a:solidFill>
                <a:latin typeface="Arial" pitchFamily="34" charset="0"/>
                <a:cs typeface="Arial" pitchFamily="34" charset="0"/>
              </a:rPr>
              <a:t>NIDA </a:t>
            </a:r>
            <a:r>
              <a:rPr lang="en-US" sz="1400" b="1" i="1" kern="0" dirty="0">
                <a:solidFill>
                  <a:schemeClr val="bg1">
                    <a:lumMod val="50000"/>
                  </a:schemeClr>
                </a:solidFill>
                <a:latin typeface="Arial" pitchFamily="34" charset="0"/>
                <a:cs typeface="Arial" pitchFamily="34" charset="0"/>
              </a:rPr>
              <a:t>CTN CCC Training </a:t>
            </a:r>
            <a:r>
              <a:rPr lang="en-US" sz="1400" b="1" i="1" kern="0" dirty="0" smtClean="0">
                <a:solidFill>
                  <a:schemeClr val="bg1">
                    <a:lumMod val="50000"/>
                  </a:schemeClr>
                </a:solidFill>
                <a:latin typeface="Arial" pitchFamily="34" charset="0"/>
                <a:cs typeface="Arial" pitchFamily="34" charset="0"/>
              </a:rPr>
              <a:t>Office</a:t>
            </a:r>
          </a:p>
          <a:p>
            <a:pPr marL="0" marR="0" indent="0" algn="ctr" defTabSz="744538" rtl="0" eaLnBrk="1" fontAlgn="auto" latinLnBrk="0" hangingPunct="1">
              <a:lnSpc>
                <a:spcPct val="100000"/>
              </a:lnSpc>
              <a:spcBef>
                <a:spcPct val="20000"/>
              </a:spcBef>
              <a:spcAft>
                <a:spcPts val="0"/>
              </a:spcAft>
              <a:buClr>
                <a:srgbClr val="FF9900"/>
              </a:buClr>
              <a:buSzPct val="75000"/>
              <a:buFontTx/>
              <a:buNone/>
              <a:tabLst>
                <a:tab pos="4457700" algn="l"/>
              </a:tabLst>
              <a:defRPr/>
            </a:pPr>
            <a:r>
              <a:rPr lang="en-US" sz="900" b="1" i="1" kern="1200" dirty="0" smtClean="0">
                <a:solidFill>
                  <a:schemeClr val="bg1">
                    <a:lumMod val="50000"/>
                  </a:schemeClr>
                </a:solidFill>
                <a:latin typeface="Arial" pitchFamily="34" charset="0"/>
                <a:ea typeface="+mn-ea"/>
                <a:cs typeface="Arial" pitchFamily="34" charset="0"/>
              </a:rPr>
              <a:t>"This training has been funded in whole or in part with Federal funds from the National Institute on Drug Abuse, </a:t>
            </a:r>
            <a:br>
              <a:rPr lang="en-US" sz="900" b="1" i="1" kern="1200" dirty="0" smtClean="0">
                <a:solidFill>
                  <a:schemeClr val="bg1">
                    <a:lumMod val="50000"/>
                  </a:schemeClr>
                </a:solidFill>
                <a:latin typeface="Arial" pitchFamily="34" charset="0"/>
                <a:ea typeface="+mn-ea"/>
                <a:cs typeface="Arial" pitchFamily="34" charset="0"/>
              </a:rPr>
            </a:br>
            <a:r>
              <a:rPr lang="en-US" sz="900" b="1" i="1" kern="1200" dirty="0" smtClean="0">
                <a:solidFill>
                  <a:schemeClr val="bg1">
                    <a:lumMod val="50000"/>
                  </a:schemeClr>
                </a:solidFill>
                <a:latin typeface="Arial" pitchFamily="34" charset="0"/>
                <a:ea typeface="+mn-ea"/>
                <a:cs typeface="Arial" pitchFamily="34" charset="0"/>
              </a:rPr>
              <a:t>National Institutes of Health, Department of Health and Human Services, under Contract No.HHSN271201000024C."</a:t>
            </a:r>
          </a:p>
        </p:txBody>
      </p:sp>
      <p:sp>
        <p:nvSpPr>
          <p:cNvPr id="10" name="Round Same Side Corner Rectangle 9"/>
          <p:cNvSpPr/>
          <p:nvPr userDrawn="1"/>
        </p:nvSpPr>
        <p:spPr>
          <a:xfrm rot="5400000">
            <a:off x="3487444" y="-1322034"/>
            <a:ext cx="1600200" cy="8610600"/>
          </a:xfrm>
          <a:prstGeom prst="round2SameRect">
            <a:avLst/>
          </a:prstGeom>
          <a:noFill/>
          <a:ln w="3175">
            <a:solidFill>
              <a:srgbClr val="D58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userDrawn="1"/>
        </p:nvGrpSpPr>
        <p:grpSpPr>
          <a:xfrm>
            <a:off x="0" y="1181100"/>
            <a:ext cx="9144000" cy="571500"/>
            <a:chOff x="0" y="838200"/>
            <a:chExt cx="9144000" cy="571500"/>
          </a:xfrm>
        </p:grpSpPr>
        <p:cxnSp>
          <p:nvCxnSpPr>
            <p:cNvPr id="8" name="Straight Connector 7"/>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9"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0"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703437-4563-480F-96E8-E6EFBB25082D}" type="datetime1">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ound Same Side Corner Rectangle 8"/>
          <p:cNvSpPr/>
          <p:nvPr userDrawn="1"/>
        </p:nvSpPr>
        <p:spPr>
          <a:xfrm rot="5400000">
            <a:off x="3610622" y="782344"/>
            <a:ext cx="1389356" cy="8610600"/>
          </a:xfrm>
          <a:prstGeom prst="round2SameRect">
            <a:avLst/>
          </a:prstGeom>
          <a:solidFill>
            <a:srgbClr val="D58315"/>
          </a:solidFill>
          <a:ln w="3175">
            <a:solidFill>
              <a:srgbClr val="D5831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4406900"/>
            <a:ext cx="7772400" cy="1362075"/>
          </a:xfrm>
          <a:noFill/>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5">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A3B0E09-D386-43FD-B435-78D7E447CB00}" type="datetime1">
              <a:rPr lang="en-US" smtClean="0"/>
              <a:pPr/>
              <a:t>10/22/2013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437027-5FF1-486D-B737-A5A608BA98ED}" type="slidenum">
              <a:rPr lang="en-US" smtClean="0"/>
              <a:pPr/>
              <a:t>‹#›</a:t>
            </a:fld>
            <a:endParaRPr lang="en-US"/>
          </a:p>
        </p:txBody>
      </p:sp>
      <p:pic>
        <p:nvPicPr>
          <p:cNvPr id="7" name="Picture 6" descr="snowflake.gif"/>
          <p:cNvPicPr>
            <a:picLocks noChangeAspect="1"/>
          </p:cNvPicPr>
          <p:nvPr userDrawn="1"/>
        </p:nvPicPr>
        <p:blipFill>
          <a:blip r:embed="rId2" cstate="print"/>
          <a:srcRect l="34483" t="37931" r="12644" b="17241"/>
          <a:stretch>
            <a:fillRect/>
          </a:stretch>
        </p:blipFill>
        <p:spPr>
          <a:xfrm>
            <a:off x="0" y="0"/>
            <a:ext cx="1752600" cy="990600"/>
          </a:xfrm>
          <a:prstGeom prst="rect">
            <a:avLst/>
          </a:prstGeom>
        </p:spPr>
      </p:pic>
      <p:pic>
        <p:nvPicPr>
          <p:cNvPr id="8" name="Picture 7" descr="snowflake.gif"/>
          <p:cNvPicPr>
            <a:picLocks noChangeAspect="1"/>
          </p:cNvPicPr>
          <p:nvPr userDrawn="1"/>
        </p:nvPicPr>
        <p:blipFill>
          <a:blip r:embed="rId2" cstate="print"/>
          <a:srcRect l="34694" t="37931"/>
          <a:stretch>
            <a:fillRect/>
          </a:stretch>
        </p:blipFill>
        <p:spPr>
          <a:xfrm flipH="1">
            <a:off x="6705600" y="0"/>
            <a:ext cx="2438400" cy="1371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userDrawn="1"/>
        </p:nvGrpSpPr>
        <p:grpSpPr>
          <a:xfrm>
            <a:off x="0" y="1181100"/>
            <a:ext cx="9144000" cy="571500"/>
            <a:chOff x="0" y="838200"/>
            <a:chExt cx="9144000" cy="571500"/>
          </a:xfrm>
        </p:grpSpPr>
        <p:cxnSp>
          <p:nvCxnSpPr>
            <p:cNvPr id="9" name="Straight Connector 8"/>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0"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1"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881A28-0335-4433-AE2A-7B7E09480C98}" type="datetime1">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userDrawn="1"/>
        </p:nvGrpSpPr>
        <p:grpSpPr>
          <a:xfrm>
            <a:off x="0" y="1181100"/>
            <a:ext cx="9144000" cy="571500"/>
            <a:chOff x="0" y="838200"/>
            <a:chExt cx="9144000" cy="571500"/>
          </a:xfrm>
        </p:grpSpPr>
        <p:cxnSp>
          <p:nvCxnSpPr>
            <p:cNvPr id="11" name="Straight Connector 10"/>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12"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13"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941E69-5BB3-41EB-9ADC-0E97FFCADBE4}" type="datetime1">
              <a:rPr lang="en-US" smtClean="0"/>
              <a:pPr/>
              <a:t>10/22/2013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userDrawn="1"/>
        </p:nvGrpSpPr>
        <p:grpSpPr>
          <a:xfrm>
            <a:off x="0" y="1181100"/>
            <a:ext cx="9144000" cy="571500"/>
            <a:chOff x="0" y="838200"/>
            <a:chExt cx="9144000" cy="571500"/>
          </a:xfrm>
        </p:grpSpPr>
        <p:cxnSp>
          <p:nvCxnSpPr>
            <p:cNvPr id="7" name="Straight Connector 6"/>
            <p:cNvCxnSpPr/>
            <p:nvPr userDrawn="1"/>
          </p:nvCxnSpPr>
          <p:spPr>
            <a:xfrm>
              <a:off x="457200" y="1123950"/>
              <a:ext cx="8229600" cy="0"/>
            </a:xfrm>
            <a:prstGeom prst="line">
              <a:avLst/>
            </a:prstGeom>
            <a:ln>
              <a:solidFill>
                <a:srgbClr val="1C474B"/>
              </a:solidFill>
              <a:headEnd type="oval" w="med" len="med"/>
              <a:tailEnd type="oval" w="med" len="med"/>
            </a:ln>
          </p:spPr>
          <p:style>
            <a:lnRef idx="1">
              <a:schemeClr val="accent2"/>
            </a:lnRef>
            <a:fillRef idx="0">
              <a:schemeClr val="accent2"/>
            </a:fillRef>
            <a:effectRef idx="0">
              <a:schemeClr val="accent2"/>
            </a:effectRef>
            <a:fontRef idx="minor">
              <a:schemeClr val="tx1"/>
            </a:fontRef>
          </p:style>
        </p:cxnSp>
        <p:pic>
          <p:nvPicPr>
            <p:cNvPr id="8"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0" y="838200"/>
              <a:ext cx="533400" cy="571500"/>
            </a:xfrm>
            <a:prstGeom prst="rect">
              <a:avLst/>
            </a:prstGeom>
            <a:noFill/>
          </p:spPr>
        </p:pic>
        <p:pic>
          <p:nvPicPr>
            <p:cNvPr id="9" name="Picture 2" descr="http://t1.gstatic.com/images?q=tbn:ANd9GcQ5f1I-4xK_FhlodABFg72gphj9vgphCIgNJ2V0np6JlOnb2vC09Q"/>
            <p:cNvPicPr>
              <a:picLocks noChangeAspect="1" noChangeArrowheads="1"/>
            </p:cNvPicPr>
            <p:nvPr userDrawn="1"/>
          </p:nvPicPr>
          <p:blipFill>
            <a:blip r:embed="rId2" cstate="print">
              <a:grayscl/>
            </a:blip>
            <a:srcRect l="18182" t="6052" r="18182" b="3171"/>
            <a:stretch>
              <a:fillRect/>
            </a:stretch>
          </p:blipFill>
          <p:spPr bwMode="auto">
            <a:xfrm>
              <a:off x="8610600" y="838200"/>
              <a:ext cx="533400" cy="571500"/>
            </a:xfrm>
            <a:prstGeom prst="rect">
              <a:avLst/>
            </a:prstGeom>
            <a:noFill/>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31044A-9A83-4169-89BA-F7984C23EAEB}" type="datetime1">
              <a:rPr lang="en-US" smtClean="0"/>
              <a:pPr/>
              <a:t>10/22/2013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FCEC3-1DF7-44B3-8DF7-39D46A27384D}" type="datetime1">
              <a:rPr lang="en-US" smtClean="0"/>
              <a:pPr/>
              <a:t>10/22/2013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1ED17A-8841-44D7-BA86-B0812B9142F5}" type="datetime1">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snowflake.gif"/>
          <p:cNvPicPr>
            <a:picLocks noChangeAspect="1"/>
          </p:cNvPicPr>
          <p:nvPr userDrawn="1"/>
        </p:nvPicPr>
        <p:blipFill>
          <a:blip r:embed="rId2" cstate="print"/>
          <a:srcRect l="42735" t="10256" r="9402" b="17949"/>
          <a:stretch>
            <a:fillRect/>
          </a:stretch>
        </p:blipFill>
        <p:spPr>
          <a:xfrm>
            <a:off x="0" y="1981200"/>
            <a:ext cx="2133600" cy="21336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A75E4-A6CC-4AC0-BB3A-2966B72F6282}" type="datetime1">
              <a:rPr lang="en-US" smtClean="0"/>
              <a:pPr/>
              <a:t>10/22/2013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437027-5FF1-486D-B737-A5A608BA98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9A4E2C93-EE24-43E0-8923-EB8C307A1155}" type="datetime1">
              <a:rPr lang="en-US" smtClean="0"/>
              <a:pPr/>
              <a:t>10/22/2013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87437027-5FF1-486D-B737-A5A608BA98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l" defTabSz="914400" rtl="0" eaLnBrk="1" latinLnBrk="0" hangingPunct="1">
        <a:spcBef>
          <a:spcPct val="0"/>
        </a:spcBef>
        <a:buNone/>
        <a:defRPr sz="4400" kern="1200" baseline="0">
          <a:solidFill>
            <a:srgbClr val="D58315"/>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5">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accent5">
              <a:lumMod val="50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personal.umich.edu/~dalmiral/slides/IMPACT_NC_2nov2012.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www.trialsjournal.com/content/13/1/145"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fda.gov/downloads/Drugs/.../Guidances/ucm201790.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438400"/>
            <a:ext cx="7772400" cy="1390650"/>
          </a:xfrm>
        </p:spPr>
        <p:txBody>
          <a:bodyPr>
            <a:noAutofit/>
          </a:bodyPr>
          <a:lstStyle/>
          <a:p>
            <a:pPr algn="ctr"/>
            <a:r>
              <a:rPr lang="en-US" sz="3200" dirty="0" smtClean="0"/>
              <a:t>ADAPTIVE RESEARCH DESIGN</a:t>
            </a:r>
            <a:br>
              <a:rPr lang="en-US" sz="3200" dirty="0" smtClean="0"/>
            </a:br>
            <a:r>
              <a:rPr lang="en-US" sz="3200" dirty="0" smtClean="0"/>
              <a:t>FOR SUBSTANCE ABUSE</a:t>
            </a:r>
            <a:br>
              <a:rPr lang="en-US" sz="3200" dirty="0" smtClean="0"/>
            </a:br>
            <a:r>
              <a:rPr lang="en-US" sz="3200" dirty="0" smtClean="0"/>
              <a:t>CLINICAL TRIALS</a:t>
            </a:r>
            <a:endParaRPr lang="en-US" sz="3200" dirty="0"/>
          </a:p>
        </p:txBody>
      </p:sp>
      <p:sp>
        <p:nvSpPr>
          <p:cNvPr id="3" name="Subtitle 2"/>
          <p:cNvSpPr>
            <a:spLocks noGrp="1"/>
          </p:cNvSpPr>
          <p:nvPr>
            <p:ph type="subTitle" idx="1"/>
          </p:nvPr>
        </p:nvSpPr>
        <p:spPr/>
        <p:txBody>
          <a:bodyPr>
            <a:normAutofit/>
          </a:bodyPr>
          <a:lstStyle/>
          <a:p>
            <a:r>
              <a:rPr lang="en-US" sz="1700" dirty="0" smtClean="0"/>
              <a:t>Presented by:</a:t>
            </a:r>
          </a:p>
          <a:p>
            <a:pPr>
              <a:spcBef>
                <a:spcPts val="600"/>
              </a:spcBef>
            </a:pPr>
            <a:r>
              <a:rPr lang="en-US" sz="2000" b="1" dirty="0"/>
              <a:t>Katharina </a:t>
            </a:r>
            <a:r>
              <a:rPr lang="en-US" sz="2000" b="1" dirty="0" err="1"/>
              <a:t>Wiest</a:t>
            </a:r>
            <a:r>
              <a:rPr lang="en-US" sz="2000" b="1" dirty="0"/>
              <a:t>, </a:t>
            </a:r>
            <a:r>
              <a:rPr lang="en-US" sz="2000" b="1" dirty="0" smtClean="0"/>
              <a:t>PhD</a:t>
            </a:r>
          </a:p>
          <a:p>
            <a:pPr>
              <a:spcBef>
                <a:spcPts val="600"/>
              </a:spcBef>
            </a:pPr>
            <a:r>
              <a:rPr lang="en-US" sz="2000" b="1" dirty="0" smtClean="0"/>
              <a:t>Jennifer Sharpe Potter, PhD, MPH</a:t>
            </a:r>
          </a:p>
          <a:p>
            <a:endParaRPr lang="en-US" sz="1800" dirty="0" smtClean="0"/>
          </a:p>
          <a:p>
            <a:r>
              <a:rPr lang="en-US" sz="1600" dirty="0" smtClean="0"/>
              <a:t>October 23, 2013</a:t>
            </a:r>
            <a:endParaRPr lang="en-US"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49362"/>
          </a:xfrm>
        </p:spPr>
        <p:txBody>
          <a:bodyPr>
            <a:normAutofit/>
          </a:bodyPr>
          <a:lstStyle/>
          <a:p>
            <a:pPr algn="ctr"/>
            <a:r>
              <a:rPr lang="en-US" sz="3600" dirty="0" smtClean="0"/>
              <a:t>Adaptive Treatment /</a:t>
            </a:r>
            <a:br>
              <a:rPr lang="en-US" sz="3600" dirty="0" smtClean="0"/>
            </a:br>
            <a:r>
              <a:rPr lang="en-US" sz="3600" dirty="0" smtClean="0"/>
              <a:t>Intervention Rationale</a:t>
            </a:r>
            <a:endParaRPr lang="en-US" sz="3600" dirty="0"/>
          </a:p>
        </p:txBody>
      </p:sp>
      <p:sp>
        <p:nvSpPr>
          <p:cNvPr id="3" name="Content Placeholder 2"/>
          <p:cNvSpPr>
            <a:spLocks noGrp="1"/>
          </p:cNvSpPr>
          <p:nvPr>
            <p:ph idx="1"/>
          </p:nvPr>
        </p:nvSpPr>
        <p:spPr>
          <a:xfrm>
            <a:off x="457200" y="1600200"/>
            <a:ext cx="8229600" cy="5059363"/>
          </a:xfrm>
        </p:spPr>
        <p:txBody>
          <a:bodyPr>
            <a:noAutofit/>
          </a:bodyPr>
          <a:lstStyle/>
          <a:p>
            <a:pPr>
              <a:spcBef>
                <a:spcPts val="0"/>
              </a:spcBef>
              <a:spcAft>
                <a:spcPts val="600"/>
              </a:spcAft>
            </a:pPr>
            <a:r>
              <a:rPr lang="en-US" sz="2400" dirty="0" smtClean="0"/>
              <a:t>Best Example within NIDA:</a:t>
            </a:r>
          </a:p>
          <a:p>
            <a:pPr lvl="1"/>
            <a:r>
              <a:rPr lang="en-US" sz="2400" dirty="0" smtClean="0"/>
              <a:t>SMART (</a:t>
            </a:r>
            <a:r>
              <a:rPr lang="en-US" sz="2400" b="1" u="sng" dirty="0" smtClean="0"/>
              <a:t>S</a:t>
            </a:r>
            <a:r>
              <a:rPr lang="en-US" sz="2400" dirty="0" smtClean="0"/>
              <a:t>equential </a:t>
            </a:r>
            <a:r>
              <a:rPr lang="en-US" sz="2400" b="1" u="sng" dirty="0" smtClean="0"/>
              <a:t>M</a:t>
            </a:r>
            <a:r>
              <a:rPr lang="en-US" sz="2400" dirty="0" smtClean="0"/>
              <a:t>ultiple </a:t>
            </a:r>
            <a:r>
              <a:rPr lang="en-US" sz="2400" b="1" u="sng" dirty="0" smtClean="0"/>
              <a:t>A</a:t>
            </a:r>
            <a:r>
              <a:rPr lang="en-US" sz="2400" dirty="0" smtClean="0"/>
              <a:t>ssignment </a:t>
            </a:r>
            <a:r>
              <a:rPr lang="en-US" sz="2400" b="1" u="sng" dirty="0" smtClean="0"/>
              <a:t>R</a:t>
            </a:r>
            <a:r>
              <a:rPr lang="en-US" sz="2400" dirty="0" smtClean="0"/>
              <a:t>andomized </a:t>
            </a:r>
            <a:r>
              <a:rPr lang="en-US" sz="2400" b="1" u="sng" dirty="0" smtClean="0"/>
              <a:t>T</a:t>
            </a:r>
            <a:r>
              <a:rPr lang="en-US" sz="2400" dirty="0" smtClean="0"/>
              <a:t>rial).</a:t>
            </a:r>
          </a:p>
          <a:p>
            <a:pPr lvl="1"/>
            <a:r>
              <a:rPr lang="en-US" sz="2400" dirty="0" smtClean="0"/>
              <a:t>Susan Murphy, PhD. </a:t>
            </a:r>
          </a:p>
          <a:p>
            <a:pPr lvl="1"/>
            <a:r>
              <a:rPr lang="en-US" sz="2400" dirty="0">
                <a:solidFill>
                  <a:srgbClr val="0000FF"/>
                </a:solidFill>
              </a:rPr>
              <a:t>http://</a:t>
            </a:r>
            <a:r>
              <a:rPr lang="en-US" sz="2400" dirty="0" err="1">
                <a:solidFill>
                  <a:srgbClr val="0000FF"/>
                </a:solidFill>
              </a:rPr>
              <a:t>methodology.psu.edu</a:t>
            </a:r>
            <a:r>
              <a:rPr lang="en-US" sz="2400" dirty="0">
                <a:solidFill>
                  <a:srgbClr val="0000FF"/>
                </a:solidFill>
              </a:rPr>
              <a:t>/</a:t>
            </a:r>
            <a:r>
              <a:rPr lang="en-US" sz="2400" dirty="0" err="1">
                <a:solidFill>
                  <a:srgbClr val="0000FF"/>
                </a:solidFill>
              </a:rPr>
              <a:t>ra</a:t>
            </a:r>
            <a:r>
              <a:rPr lang="en-US" sz="2400" dirty="0">
                <a:solidFill>
                  <a:srgbClr val="0000FF"/>
                </a:solidFill>
              </a:rPr>
              <a:t>/</a:t>
            </a:r>
            <a:r>
              <a:rPr lang="en-US" sz="2400" dirty="0" err="1">
                <a:solidFill>
                  <a:srgbClr val="0000FF"/>
                </a:solidFill>
              </a:rPr>
              <a:t>adap</a:t>
            </a:r>
            <a:r>
              <a:rPr lang="en-US" sz="2400" dirty="0">
                <a:solidFill>
                  <a:srgbClr val="0000FF"/>
                </a:solidFill>
              </a:rPr>
              <a:t>-inter/projects</a:t>
            </a:r>
            <a:endParaRPr lang="en-US" sz="2400" dirty="0" smtClean="0">
              <a:solidFill>
                <a:srgbClr val="0000FF"/>
              </a:solidFill>
            </a:endParaRPr>
          </a:p>
        </p:txBody>
      </p:sp>
      <p:sp>
        <p:nvSpPr>
          <p:cNvPr id="4" name="Slide Number Placeholder 3"/>
          <p:cNvSpPr>
            <a:spLocks noGrp="1"/>
          </p:cNvSpPr>
          <p:nvPr>
            <p:ph type="sldNum" sz="quarter" idx="12"/>
          </p:nvPr>
        </p:nvSpPr>
        <p:spPr/>
        <p:txBody>
          <a:bodyPr/>
          <a:lstStyle/>
          <a:p>
            <a:fld id="{87437027-5FF1-486D-B737-A5A608BA98ED}" type="slidenum">
              <a:rPr lang="en-US" smtClean="0"/>
              <a:pPr/>
              <a:t>10</a:t>
            </a:fld>
            <a:endParaRPr lang="en-US"/>
          </a:p>
        </p:txBody>
      </p:sp>
      <p:sp>
        <p:nvSpPr>
          <p:cNvPr id="6" name="TextBox 5"/>
          <p:cNvSpPr txBox="1"/>
          <p:nvPr/>
        </p:nvSpPr>
        <p:spPr>
          <a:xfrm>
            <a:off x="7086600" y="990600"/>
            <a:ext cx="1540806" cy="400110"/>
          </a:xfrm>
          <a:prstGeom prst="rect">
            <a:avLst/>
          </a:prstGeom>
          <a:noFill/>
        </p:spPr>
        <p:txBody>
          <a:bodyPr wrap="square" rtlCol="0">
            <a:spAutoFit/>
          </a:bodyPr>
          <a:lstStyle/>
          <a:p>
            <a:r>
              <a:rPr lang="en-US" sz="2000" i="1" dirty="0" smtClean="0">
                <a:solidFill>
                  <a:schemeClr val="accent5">
                    <a:lumMod val="50000"/>
                  </a:schemeClr>
                </a:solidFill>
                <a:latin typeface="Arial" pitchFamily="34" charset="0"/>
                <a:cs typeface="Arial" pitchFamily="34" charset="0"/>
              </a:rPr>
              <a:t>Continued</a:t>
            </a:r>
          </a:p>
        </p:txBody>
      </p:sp>
    </p:spTree>
    <p:extLst>
      <p:ext uri="{BB962C8B-B14F-4D97-AF65-F5344CB8AC3E}">
        <p14:creationId xmlns="" xmlns:p14="http://schemas.microsoft.com/office/powerpoint/2010/main" val="2371484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077200" cy="1249362"/>
          </a:xfrm>
        </p:spPr>
        <p:txBody>
          <a:bodyPr>
            <a:normAutofit/>
          </a:bodyPr>
          <a:lstStyle/>
          <a:p>
            <a:pPr algn="ctr"/>
            <a:r>
              <a:rPr lang="en-US" sz="3600" dirty="0" smtClean="0"/>
              <a:t>Definition of Adaptive </a:t>
            </a:r>
            <a:br>
              <a:rPr lang="en-US" sz="3600" dirty="0" smtClean="0"/>
            </a:br>
            <a:r>
              <a:rPr lang="en-US" sz="3600" dirty="0" smtClean="0"/>
              <a:t>Treatment / Intervention</a:t>
            </a:r>
            <a:endParaRPr lang="en-US" sz="3600" dirty="0"/>
          </a:p>
        </p:txBody>
      </p:sp>
      <p:sp>
        <p:nvSpPr>
          <p:cNvPr id="3" name="Content Placeholder 2"/>
          <p:cNvSpPr>
            <a:spLocks noGrp="1"/>
          </p:cNvSpPr>
          <p:nvPr>
            <p:ph idx="1"/>
          </p:nvPr>
        </p:nvSpPr>
        <p:spPr>
          <a:xfrm>
            <a:off x="457200" y="1646237"/>
            <a:ext cx="8305800" cy="5059363"/>
          </a:xfrm>
        </p:spPr>
        <p:txBody>
          <a:bodyPr>
            <a:normAutofit/>
          </a:bodyPr>
          <a:lstStyle/>
          <a:p>
            <a:r>
              <a:rPr lang="en-US" sz="2400" dirty="0" smtClean="0"/>
              <a:t>A </a:t>
            </a:r>
            <a:r>
              <a:rPr lang="en-US" sz="2400" dirty="0"/>
              <a:t>sequence of </a:t>
            </a:r>
            <a:r>
              <a:rPr lang="en-US" sz="2400" b="1" i="1" dirty="0"/>
              <a:t>individually</a:t>
            </a:r>
            <a:r>
              <a:rPr lang="en-US" sz="2400" dirty="0"/>
              <a:t> tailored decision </a:t>
            </a:r>
            <a:r>
              <a:rPr lang="en-US" sz="2400" dirty="0" smtClean="0"/>
              <a:t>rules that </a:t>
            </a:r>
            <a:r>
              <a:rPr lang="en-US" sz="2400" dirty="0"/>
              <a:t>specify whether, how, and/or </a:t>
            </a:r>
            <a:r>
              <a:rPr lang="en-US" sz="2400" dirty="0" smtClean="0"/>
              <a:t>when to </a:t>
            </a:r>
            <a:r>
              <a:rPr lang="en-US" sz="2400" dirty="0"/>
              <a:t>alter the intensity, type, dosage, or </a:t>
            </a:r>
            <a:r>
              <a:rPr lang="en-US" sz="2400" dirty="0" smtClean="0"/>
              <a:t>delivery of treatment at </a:t>
            </a:r>
            <a:r>
              <a:rPr lang="en-US" sz="2400" dirty="0"/>
              <a:t>critical decision points in the course of care</a:t>
            </a:r>
            <a:r>
              <a:rPr lang="en-US" sz="2400" dirty="0" smtClean="0"/>
              <a:t>.</a:t>
            </a:r>
          </a:p>
          <a:p>
            <a:endParaRPr lang="en-US" sz="2400" dirty="0" smtClean="0"/>
          </a:p>
          <a:p>
            <a:pPr marL="0" indent="0" algn="ctr">
              <a:buNone/>
            </a:pPr>
            <a:r>
              <a:rPr lang="en-US" sz="1900" dirty="0" smtClean="0">
                <a:hlinkClick r:id="rId2"/>
              </a:rPr>
              <a:t>http://www-personal.umich.edu/~dalmiral/slides/IMPACT_NC_2nov2012.pdf</a:t>
            </a:r>
            <a:endParaRPr lang="en-US" sz="1900" dirty="0" smtClean="0"/>
          </a:p>
        </p:txBody>
      </p:sp>
      <p:sp>
        <p:nvSpPr>
          <p:cNvPr id="4" name="Slide Number Placeholder 3"/>
          <p:cNvSpPr>
            <a:spLocks noGrp="1"/>
          </p:cNvSpPr>
          <p:nvPr>
            <p:ph type="sldNum" sz="quarter" idx="12"/>
          </p:nvPr>
        </p:nvSpPr>
        <p:spPr/>
        <p:txBody>
          <a:bodyPr/>
          <a:lstStyle/>
          <a:p>
            <a:fld id="{87437027-5FF1-486D-B737-A5A608BA98ED}" type="slidenum">
              <a:rPr lang="en-US" smtClean="0"/>
              <a:pPr/>
              <a:t>11</a:t>
            </a:fld>
            <a:endParaRPr lang="en-US"/>
          </a:p>
        </p:txBody>
      </p:sp>
    </p:spTree>
    <p:extLst>
      <p:ext uri="{BB962C8B-B14F-4D97-AF65-F5344CB8AC3E}">
        <p14:creationId xmlns="" xmlns:p14="http://schemas.microsoft.com/office/powerpoint/2010/main" val="22965501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49362"/>
          </a:xfrm>
        </p:spPr>
        <p:txBody>
          <a:bodyPr>
            <a:normAutofit/>
          </a:bodyPr>
          <a:lstStyle/>
          <a:p>
            <a:pPr algn="ctr"/>
            <a:r>
              <a:rPr lang="en-US" sz="3600" dirty="0" smtClean="0"/>
              <a:t>Adaptive Treatment / Interventions</a:t>
            </a:r>
            <a:endParaRPr lang="en-US" sz="3600" dirty="0"/>
          </a:p>
        </p:txBody>
      </p:sp>
      <p:sp>
        <p:nvSpPr>
          <p:cNvPr id="3" name="Content Placeholder 2"/>
          <p:cNvSpPr>
            <a:spLocks noGrp="1"/>
          </p:cNvSpPr>
          <p:nvPr>
            <p:ph idx="1"/>
          </p:nvPr>
        </p:nvSpPr>
        <p:spPr>
          <a:xfrm>
            <a:off x="457200" y="1646237"/>
            <a:ext cx="8229600" cy="5059363"/>
          </a:xfrm>
        </p:spPr>
        <p:txBody>
          <a:bodyPr>
            <a:normAutofit/>
          </a:bodyPr>
          <a:lstStyle/>
          <a:p>
            <a:pPr>
              <a:spcBef>
                <a:spcPts val="0"/>
              </a:spcBef>
              <a:spcAft>
                <a:spcPts val="1200"/>
              </a:spcAft>
            </a:pPr>
            <a:r>
              <a:rPr lang="en-US" sz="2400" dirty="0" smtClean="0"/>
              <a:t>Evaluate sequences of treatment decisions for </a:t>
            </a:r>
            <a:r>
              <a:rPr lang="en-US" sz="2400" u="sng" dirty="0" smtClean="0"/>
              <a:t>individual</a:t>
            </a:r>
            <a:r>
              <a:rPr lang="en-US" sz="2400" dirty="0" smtClean="0"/>
              <a:t> patients or participants.</a:t>
            </a:r>
            <a:endParaRPr lang="en-US" sz="2400" dirty="0"/>
          </a:p>
          <a:p>
            <a:pPr>
              <a:spcBef>
                <a:spcPts val="0"/>
              </a:spcBef>
              <a:spcAft>
                <a:spcPts val="600"/>
              </a:spcAft>
            </a:pPr>
            <a:r>
              <a:rPr lang="en-US" sz="2400" dirty="0" smtClean="0"/>
              <a:t>Decisions incorporate </a:t>
            </a:r>
            <a:r>
              <a:rPr lang="en-US" sz="2400" u="sng" dirty="0" smtClean="0"/>
              <a:t>time-varying </a:t>
            </a:r>
            <a:r>
              <a:rPr lang="en-US" sz="2400" dirty="0" smtClean="0"/>
              <a:t>information on:</a:t>
            </a:r>
          </a:p>
          <a:p>
            <a:pPr lvl="1"/>
            <a:r>
              <a:rPr lang="en-US" sz="2400" dirty="0" smtClean="0"/>
              <a:t>Treatment responses</a:t>
            </a:r>
          </a:p>
          <a:p>
            <a:pPr lvl="1">
              <a:spcBef>
                <a:spcPts val="0"/>
              </a:spcBef>
            </a:pPr>
            <a:r>
              <a:rPr lang="en-US" sz="2400" dirty="0" smtClean="0"/>
              <a:t>Side effects</a:t>
            </a:r>
          </a:p>
          <a:p>
            <a:pPr lvl="1">
              <a:spcBef>
                <a:spcPts val="0"/>
              </a:spcBef>
              <a:spcAft>
                <a:spcPts val="1200"/>
              </a:spcAft>
            </a:pPr>
            <a:r>
              <a:rPr lang="en-US" sz="2400" dirty="0" smtClean="0"/>
              <a:t>Patient preferences</a:t>
            </a:r>
          </a:p>
          <a:p>
            <a:r>
              <a:rPr lang="en-US" sz="2400" dirty="0" smtClean="0"/>
              <a:t>Participants may be randomized multiple times at decision points based on</a:t>
            </a:r>
            <a:r>
              <a:rPr lang="en-US" sz="2400" dirty="0"/>
              <a:t> </a:t>
            </a:r>
            <a:r>
              <a:rPr lang="en-US" sz="2400" dirty="0" smtClean="0"/>
              <a:t>rules of how &amp; when treatments change.</a:t>
            </a:r>
          </a:p>
        </p:txBody>
      </p:sp>
      <p:sp>
        <p:nvSpPr>
          <p:cNvPr id="4" name="Slide Number Placeholder 3"/>
          <p:cNvSpPr>
            <a:spLocks noGrp="1"/>
          </p:cNvSpPr>
          <p:nvPr>
            <p:ph type="sldNum" sz="quarter" idx="12"/>
          </p:nvPr>
        </p:nvSpPr>
        <p:spPr/>
        <p:txBody>
          <a:bodyPr/>
          <a:lstStyle/>
          <a:p>
            <a:fld id="{87437027-5FF1-486D-B737-A5A608BA98ED}" type="slidenum">
              <a:rPr lang="en-US" smtClean="0"/>
              <a:pPr/>
              <a:t>12</a:t>
            </a:fld>
            <a:endParaRPr lang="en-US"/>
          </a:p>
        </p:txBody>
      </p:sp>
    </p:spTree>
    <p:extLst>
      <p:ext uri="{BB962C8B-B14F-4D97-AF65-F5344CB8AC3E}">
        <p14:creationId xmlns="" xmlns:p14="http://schemas.microsoft.com/office/powerpoint/2010/main" val="2195886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49362"/>
          </a:xfrm>
        </p:spPr>
        <p:txBody>
          <a:bodyPr>
            <a:normAutofit/>
          </a:bodyPr>
          <a:lstStyle/>
          <a:p>
            <a:pPr algn="ctr"/>
            <a:r>
              <a:rPr lang="en-US" sz="3600" dirty="0" smtClean="0"/>
              <a:t>Examples from SUD treatment</a:t>
            </a:r>
            <a:endParaRPr lang="en-US" sz="3600"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13</a:t>
            </a:fld>
            <a:endParaRPr lang="en-US"/>
          </a:p>
        </p:txBody>
      </p:sp>
      <p:pic>
        <p:nvPicPr>
          <p:cNvPr id="6" name="Picture 5" descr="smart3.jpeg"/>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62000" y="1676400"/>
            <a:ext cx="3934506" cy="2468880"/>
          </a:xfrm>
          <a:prstGeom prst="rect">
            <a:avLst/>
          </a:prstGeom>
          <a:ln w="3175">
            <a:solidFill>
              <a:schemeClr val="bg1">
                <a:lumMod val="65000"/>
              </a:schemeClr>
            </a:solidFill>
          </a:ln>
          <a:effectLst>
            <a:outerShdw blurRad="63500" sx="102000" sy="102000" algn="ctr" rotWithShape="0">
              <a:prstClr val="black">
                <a:alpha val="40000"/>
              </a:prstClr>
            </a:outerShdw>
          </a:effectLst>
        </p:spPr>
      </p:pic>
      <p:pic>
        <p:nvPicPr>
          <p:cNvPr id="7" name="Picture 6" descr="smart1.jpe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95800" y="1874520"/>
            <a:ext cx="3936151" cy="2468880"/>
          </a:xfrm>
          <a:prstGeom prst="rect">
            <a:avLst/>
          </a:prstGeom>
          <a:ln>
            <a:solidFill>
              <a:schemeClr val="bg1">
                <a:lumMod val="65000"/>
              </a:schemeClr>
            </a:solidFill>
          </a:ln>
          <a:effectLst>
            <a:outerShdw blurRad="63500" sx="102000" sy="102000" algn="ctr" rotWithShape="0">
              <a:prstClr val="black">
                <a:alpha val="40000"/>
              </a:prstClr>
            </a:outerShdw>
          </a:effectLst>
        </p:spPr>
      </p:pic>
      <p:pic>
        <p:nvPicPr>
          <p:cNvPr id="8" name="Picture 7" descr="smart2.jpeg"/>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90800" y="4236720"/>
            <a:ext cx="4449957" cy="2468880"/>
          </a:xfrm>
          <a:prstGeom prst="rect">
            <a:avLst/>
          </a:prstGeom>
          <a:ln>
            <a:solidFill>
              <a:schemeClr val="bg1">
                <a:lumMod val="65000"/>
              </a:schemeClr>
            </a:solidFill>
          </a:ln>
          <a:effectLst>
            <a:outerShdw blurRad="63500" sx="102000" sy="102000" algn="ctr" rotWithShape="0">
              <a:prstClr val="black">
                <a:alpha val="40000"/>
              </a:prstClr>
            </a:outerShdw>
          </a:effectLst>
        </p:spPr>
      </p:pic>
    </p:spTree>
    <p:extLst>
      <p:ext uri="{BB962C8B-B14F-4D97-AF65-F5344CB8AC3E}">
        <p14:creationId xmlns="" xmlns:p14="http://schemas.microsoft.com/office/powerpoint/2010/main" val="2195886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2"/>
            <a:ext cx="8229600" cy="884238"/>
          </a:xfrm>
        </p:spPr>
        <p:txBody>
          <a:bodyPr>
            <a:noAutofit/>
          </a:bodyPr>
          <a:lstStyle/>
          <a:p>
            <a:pPr algn="ctr"/>
            <a:r>
              <a:rPr lang="en-US" altLang="en-US" sz="3600" dirty="0"/>
              <a:t>Example: </a:t>
            </a:r>
            <a:r>
              <a:rPr lang="en-US" altLang="en-US" sz="3600" dirty="0" smtClean="0"/>
              <a:t>Traditional Randomized Medication / Intervention Trial Design</a:t>
            </a:r>
            <a:endParaRPr lang="en-US" sz="3600"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14</a:t>
            </a:fld>
            <a:endParaRPr lang="en-US"/>
          </a:p>
        </p:txBody>
      </p:sp>
      <p:pic>
        <p:nvPicPr>
          <p:cNvPr id="2050" name="Picture 2"/>
          <p:cNvPicPr>
            <a:picLocks noChangeAspect="1" noChangeArrowheads="1"/>
          </p:cNvPicPr>
          <p:nvPr/>
        </p:nvPicPr>
        <p:blipFill>
          <a:blip r:embed="rId2" cstate="print"/>
          <a:srcRect/>
          <a:stretch>
            <a:fillRect/>
          </a:stretch>
        </p:blipFill>
        <p:spPr bwMode="auto">
          <a:xfrm>
            <a:off x="1250950" y="2393950"/>
            <a:ext cx="6642100" cy="2070100"/>
          </a:xfrm>
          <a:prstGeom prst="rect">
            <a:avLst/>
          </a:prstGeom>
          <a:noFill/>
          <a:ln w="9525">
            <a:noFill/>
            <a:miter lim="800000"/>
            <a:headEnd/>
            <a:tailEnd/>
          </a:ln>
        </p:spPr>
      </p:pic>
    </p:spTree>
    <p:extLst>
      <p:ext uri="{BB962C8B-B14F-4D97-AF65-F5344CB8AC3E}">
        <p14:creationId xmlns="" xmlns:p14="http://schemas.microsoft.com/office/powerpoint/2010/main" val="723360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84238"/>
          </a:xfrm>
        </p:spPr>
        <p:txBody>
          <a:bodyPr>
            <a:noAutofit/>
          </a:bodyPr>
          <a:lstStyle/>
          <a:p>
            <a:pPr algn="ctr"/>
            <a:r>
              <a:rPr lang="en-US" altLang="en-US" sz="3600" dirty="0"/>
              <a:t>Example: </a:t>
            </a:r>
            <a:r>
              <a:rPr lang="en-US" altLang="en-US" sz="3600" dirty="0" smtClean="0"/>
              <a:t>Adaptive Randomized Treatment / Intervention Trial Design</a:t>
            </a:r>
            <a:endParaRPr lang="en-US" sz="3600"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15</a:t>
            </a:fld>
            <a:endParaRPr lang="en-US"/>
          </a:p>
        </p:txBody>
      </p:sp>
      <p:pic>
        <p:nvPicPr>
          <p:cNvPr id="3077" name="Picture 5"/>
          <p:cNvPicPr>
            <a:picLocks noChangeAspect="1" noChangeArrowheads="1"/>
          </p:cNvPicPr>
          <p:nvPr/>
        </p:nvPicPr>
        <p:blipFill>
          <a:blip r:embed="rId2" cstate="print"/>
          <a:srcRect/>
          <a:stretch>
            <a:fillRect/>
          </a:stretch>
        </p:blipFill>
        <p:spPr bwMode="auto">
          <a:xfrm>
            <a:off x="914400" y="1676399"/>
            <a:ext cx="7239000" cy="4756888"/>
          </a:xfrm>
          <a:prstGeom prst="rect">
            <a:avLst/>
          </a:prstGeom>
          <a:noFill/>
          <a:ln w="9525">
            <a:noFill/>
            <a:miter lim="800000"/>
            <a:headEnd/>
            <a:tailEnd/>
          </a:ln>
        </p:spPr>
      </p:pic>
    </p:spTree>
    <p:extLst>
      <p:ext uri="{BB962C8B-B14F-4D97-AF65-F5344CB8AC3E}">
        <p14:creationId xmlns="" xmlns:p14="http://schemas.microsoft.com/office/powerpoint/2010/main" val="17235115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173"/>
            <a:ext cx="8229600" cy="884238"/>
          </a:xfrm>
        </p:spPr>
        <p:txBody>
          <a:bodyPr>
            <a:normAutofit fontScale="90000"/>
          </a:bodyPr>
          <a:lstStyle/>
          <a:p>
            <a:pPr algn="ctr"/>
            <a:r>
              <a:rPr lang="en-US" dirty="0" smtClean="0"/>
              <a:t>Another Example of Adaptive Treatment/Intervention</a:t>
            </a:r>
            <a:endParaRPr lang="en-US"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16</a:t>
            </a:fld>
            <a:endParaRPr lang="en-US"/>
          </a:p>
        </p:txBody>
      </p:sp>
      <p:sp>
        <p:nvSpPr>
          <p:cNvPr id="6" name="TextBox 5"/>
          <p:cNvSpPr txBox="1"/>
          <p:nvPr/>
        </p:nvSpPr>
        <p:spPr>
          <a:xfrm flipV="1">
            <a:off x="5791200" y="1756903"/>
            <a:ext cx="3200400" cy="757696"/>
          </a:xfrm>
          <a:prstGeom prst="rect">
            <a:avLst/>
          </a:prstGeom>
          <a:noFill/>
        </p:spPr>
        <p:txBody>
          <a:bodyPr wrap="square" rtlCol="0">
            <a:spAutoFit/>
          </a:bodyPr>
          <a:lstStyle/>
          <a:p>
            <a:endParaRPr lang="en-US" dirty="0"/>
          </a:p>
        </p:txBody>
      </p:sp>
      <p:grpSp>
        <p:nvGrpSpPr>
          <p:cNvPr id="9" name="Group 8"/>
          <p:cNvGrpSpPr/>
          <p:nvPr/>
        </p:nvGrpSpPr>
        <p:grpSpPr>
          <a:xfrm>
            <a:off x="1600200" y="1560541"/>
            <a:ext cx="6400800" cy="5203767"/>
            <a:chOff x="1600200" y="1560541"/>
            <a:chExt cx="6400800" cy="5203767"/>
          </a:xfrm>
          <a:effectLst>
            <a:outerShdw blurRad="50800" dist="38100" dir="2700000" algn="tl" rotWithShape="0">
              <a:prstClr val="black">
                <a:alpha val="40000"/>
              </a:prstClr>
            </a:outerShdw>
          </a:effectLst>
        </p:grpSpPr>
        <p:pic>
          <p:nvPicPr>
            <p:cNvPr id="1027" name="Picture 3"/>
            <p:cNvPicPr>
              <a:picLocks noChangeAspect="1" noChangeArrowheads="1"/>
            </p:cNvPicPr>
            <p:nvPr/>
          </p:nvPicPr>
          <p:blipFill>
            <a:blip r:embed="rId2" cstate="print">
              <a:duotone>
                <a:schemeClr val="accent5">
                  <a:shade val="45000"/>
                  <a:satMod val="135000"/>
                </a:schemeClr>
                <a:prstClr val="white"/>
              </a:duotone>
              <a:lum bright="-4000" contrast="12000"/>
            </a:blip>
            <a:stretch>
              <a:fillRect/>
            </a:stretch>
          </p:blipFill>
          <p:spPr bwMode="auto">
            <a:xfrm>
              <a:off x="1600200" y="1560541"/>
              <a:ext cx="6400800" cy="5203767"/>
            </a:xfrm>
            <a:prstGeom prst="rect">
              <a:avLst/>
            </a:prstGeom>
            <a:noFill/>
            <a:ln w="28575">
              <a:solidFill>
                <a:srgbClr val="2F7F95"/>
              </a:solidFill>
            </a:ln>
          </p:spPr>
        </p:pic>
        <p:sp>
          <p:nvSpPr>
            <p:cNvPr id="8" name="TextBox 7"/>
            <p:cNvSpPr txBox="1"/>
            <p:nvPr/>
          </p:nvSpPr>
          <p:spPr>
            <a:xfrm>
              <a:off x="5791200" y="1647825"/>
              <a:ext cx="2133600" cy="1107996"/>
            </a:xfrm>
            <a:prstGeom prst="rect">
              <a:avLst/>
            </a:prstGeom>
            <a:noFill/>
            <a:ln w="28575">
              <a:noFill/>
            </a:ln>
          </p:spPr>
          <p:txBody>
            <a:bodyPr wrap="square" rtlCol="0">
              <a:spAutoFit/>
            </a:bodyPr>
            <a:lstStyle/>
            <a:p>
              <a:pPr fontAlgn="t"/>
              <a:r>
                <a:rPr lang="en-US" sz="1100" b="1" dirty="0" err="1">
                  <a:latin typeface="Arial" pitchFamily="34" charset="0"/>
                  <a:cs typeface="Arial" pitchFamily="34" charset="0"/>
                </a:rPr>
                <a:t>Brooner</a:t>
              </a:r>
              <a:r>
                <a:rPr lang="en-US" sz="1100" b="1" dirty="0">
                  <a:latin typeface="Arial" pitchFamily="34" charset="0"/>
                  <a:cs typeface="Arial" pitchFamily="34" charset="0"/>
                </a:rPr>
                <a:t>, RK, </a:t>
              </a:r>
              <a:r>
                <a:rPr lang="en-US" sz="1100" b="1" dirty="0" err="1">
                  <a:latin typeface="Arial" pitchFamily="34" charset="0"/>
                  <a:cs typeface="Arial" pitchFamily="34" charset="0"/>
                </a:rPr>
                <a:t>Kidorf</a:t>
              </a:r>
              <a:r>
                <a:rPr lang="en-US" sz="1100" b="1" dirty="0">
                  <a:latin typeface="Arial" pitchFamily="34" charset="0"/>
                  <a:cs typeface="Arial" pitchFamily="34" charset="0"/>
                </a:rPr>
                <a:t>, M (2002) Using Behavioral Reinforcement To Improve Methadone Treatment Participation </a:t>
              </a:r>
              <a:r>
                <a:rPr lang="en-US" sz="1100" b="1" i="1" dirty="0" err="1">
                  <a:latin typeface="Arial" pitchFamily="34" charset="0"/>
                  <a:cs typeface="Arial" pitchFamily="34" charset="0"/>
                </a:rPr>
                <a:t>Sci</a:t>
              </a:r>
              <a:r>
                <a:rPr lang="en-US" sz="1100" b="1" i="1" dirty="0">
                  <a:latin typeface="Arial" pitchFamily="34" charset="0"/>
                  <a:cs typeface="Arial" pitchFamily="34" charset="0"/>
                </a:rPr>
                <a:t> </a:t>
              </a:r>
              <a:r>
                <a:rPr lang="en-US" sz="1100" b="1" i="1" dirty="0" err="1">
                  <a:latin typeface="Arial" pitchFamily="34" charset="0"/>
                  <a:cs typeface="Arial" pitchFamily="34" charset="0"/>
                </a:rPr>
                <a:t>Pract</a:t>
              </a:r>
              <a:r>
                <a:rPr lang="en-US" sz="1100" b="1" i="1" dirty="0">
                  <a:latin typeface="Arial" pitchFamily="34" charset="0"/>
                  <a:cs typeface="Arial" pitchFamily="34" charset="0"/>
                </a:rPr>
                <a:t> </a:t>
              </a:r>
              <a:r>
                <a:rPr lang="en-US" sz="1100" b="1" i="1" dirty="0" err="1">
                  <a:latin typeface="Arial" pitchFamily="34" charset="0"/>
                  <a:cs typeface="Arial" pitchFamily="34" charset="0"/>
                </a:rPr>
                <a:t>Perspect</a:t>
              </a:r>
              <a:r>
                <a:rPr lang="en-US" sz="1100" b="1" dirty="0" smtClean="0">
                  <a:latin typeface="Arial" pitchFamily="34" charset="0"/>
                  <a:cs typeface="Arial" pitchFamily="34" charset="0"/>
                </a:rPr>
                <a:t>. 1(1</a:t>
              </a:r>
              <a:r>
                <a:rPr lang="en-US" sz="1100" b="1" dirty="0">
                  <a:latin typeface="Arial" pitchFamily="34" charset="0"/>
                  <a:cs typeface="Arial" pitchFamily="34" charset="0"/>
                </a:rPr>
                <a:t>): 38–47.</a:t>
              </a:r>
            </a:p>
          </p:txBody>
        </p:sp>
      </p:grpSp>
    </p:spTree>
    <p:extLst>
      <p:ext uri="{BB962C8B-B14F-4D97-AF65-F5344CB8AC3E}">
        <p14:creationId xmlns="" xmlns:p14="http://schemas.microsoft.com/office/powerpoint/2010/main" val="4051603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Example within the CTN</a:t>
            </a:r>
            <a:endParaRPr lang="en-US" sz="3200" dirty="0"/>
          </a:p>
        </p:txBody>
      </p:sp>
      <p:sp>
        <p:nvSpPr>
          <p:cNvPr id="3" name="Text Placeholder 2"/>
          <p:cNvSpPr>
            <a:spLocks noGrp="1"/>
          </p:cNvSpPr>
          <p:nvPr>
            <p:ph type="body" idx="1"/>
          </p:nvPr>
        </p:nvSpPr>
        <p:spPr/>
        <p:txBody>
          <a:bodyPr>
            <a:normAutofit/>
          </a:bodyPr>
          <a:lstStyle/>
          <a:p>
            <a:r>
              <a:rPr lang="en-US" sz="2400" i="1" dirty="0" smtClean="0"/>
              <a:t>Adaptive Research Design (adaptive intervention)</a:t>
            </a:r>
            <a:endParaRPr lang="en-US" sz="2400" i="1"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514350" y="76199"/>
            <a:ext cx="8172450" cy="1219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algn="ctr">
              <a:spcBef>
                <a:spcPct val="0"/>
              </a:spcBef>
              <a:defRPr/>
            </a:pPr>
            <a:r>
              <a:rPr lang="en-US" sz="3600" dirty="0" smtClean="0">
                <a:solidFill>
                  <a:srgbClr val="D58315"/>
                </a:solidFill>
                <a:latin typeface="Arial" pitchFamily="34" charset="0"/>
                <a:ea typeface="+mj-ea"/>
                <a:cs typeface="Arial" pitchFamily="34" charset="0"/>
              </a:rPr>
              <a:t>CTN-0030 POATS Study</a:t>
            </a:r>
            <a:endParaRPr lang="en-US" sz="3600" dirty="0">
              <a:solidFill>
                <a:srgbClr val="D58315"/>
              </a:solidFill>
              <a:latin typeface="Arial" pitchFamily="34" charset="0"/>
              <a:ea typeface="+mj-ea"/>
              <a:cs typeface="Arial" pitchFamily="34" charset="0"/>
            </a:endParaRPr>
          </a:p>
        </p:txBody>
      </p:sp>
      <p:sp>
        <p:nvSpPr>
          <p:cNvPr id="101379" name="Rectangle 3"/>
          <p:cNvSpPr>
            <a:spLocks noChangeArrowheads="1"/>
          </p:cNvSpPr>
          <p:nvPr/>
        </p:nvSpPr>
        <p:spPr bwMode="auto">
          <a:xfrm>
            <a:off x="457200" y="1676400"/>
            <a:ext cx="81534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lstStyle/>
          <a:p>
            <a:pPr marL="342900" indent="-342900">
              <a:spcAft>
                <a:spcPts val="1200"/>
              </a:spcAft>
              <a:buClr>
                <a:schemeClr val="tx2"/>
              </a:buClr>
              <a:buSzPct val="75000"/>
              <a:buFont typeface="Arial" pitchFamily="34" charset="0"/>
              <a:buChar char="•"/>
              <a:defRPr/>
            </a:pPr>
            <a:r>
              <a:rPr lang="en-US" sz="2400" dirty="0">
                <a:solidFill>
                  <a:schemeClr val="accent5">
                    <a:lumMod val="50000"/>
                  </a:schemeClr>
                </a:solidFill>
                <a:latin typeface="Arial" pitchFamily="34" charset="0"/>
                <a:ea typeface="ＭＳ Ｐゴシック"/>
                <a:cs typeface="Arial" pitchFamily="34" charset="0"/>
              </a:rPr>
              <a:t>Does adding individual drug counseling </a:t>
            </a:r>
            <a:r>
              <a:rPr lang="en-US" sz="2400" dirty="0" smtClean="0">
                <a:solidFill>
                  <a:schemeClr val="accent5">
                    <a:lumMod val="50000"/>
                  </a:schemeClr>
                </a:solidFill>
                <a:latin typeface="Arial" pitchFamily="34" charset="0"/>
                <a:ea typeface="ＭＳ Ｐゴシック"/>
                <a:cs typeface="Arial" pitchFamily="34" charset="0"/>
              </a:rPr>
              <a:t>to </a:t>
            </a:r>
            <a:r>
              <a:rPr lang="en-US" sz="2400" dirty="0">
                <a:solidFill>
                  <a:schemeClr val="accent5">
                    <a:lumMod val="50000"/>
                  </a:schemeClr>
                </a:solidFill>
                <a:latin typeface="Arial" pitchFamily="34" charset="0"/>
                <a:ea typeface="ＭＳ Ｐゴシック"/>
                <a:cs typeface="Arial" pitchFamily="34" charset="0"/>
              </a:rPr>
              <a:t>buprenorphine-naloxone (BUP-NX) + standard medical management (SMM) improve </a:t>
            </a:r>
            <a:r>
              <a:rPr lang="en-US" sz="2400" dirty="0" smtClean="0">
                <a:solidFill>
                  <a:schemeClr val="accent5">
                    <a:lumMod val="50000"/>
                  </a:schemeClr>
                </a:solidFill>
                <a:latin typeface="Arial" pitchFamily="34" charset="0"/>
                <a:ea typeface="ＭＳ Ｐゴシック"/>
                <a:cs typeface="Arial" pitchFamily="34" charset="0"/>
              </a:rPr>
              <a:t>outcome</a:t>
            </a:r>
            <a:r>
              <a:rPr lang="en-US" sz="2400" dirty="0">
                <a:solidFill>
                  <a:schemeClr val="accent5">
                    <a:lumMod val="50000"/>
                  </a:schemeClr>
                </a:solidFill>
                <a:latin typeface="Arial" pitchFamily="34" charset="0"/>
                <a:ea typeface="ＭＳ Ｐゴシック"/>
                <a:cs typeface="Arial" pitchFamily="34" charset="0"/>
              </a:rPr>
              <a:t>:</a:t>
            </a:r>
            <a:endParaRPr lang="en-US" sz="2400" dirty="0" smtClean="0">
              <a:solidFill>
                <a:schemeClr val="accent5">
                  <a:lumMod val="50000"/>
                </a:schemeClr>
              </a:solidFill>
              <a:latin typeface="Arial" pitchFamily="34" charset="0"/>
              <a:ea typeface="ＭＳ Ｐゴシック"/>
              <a:cs typeface="Arial" pitchFamily="34" charset="0"/>
            </a:endParaRPr>
          </a:p>
          <a:p>
            <a:pPr marL="800100" lvl="1" indent="-342900">
              <a:spcBef>
                <a:spcPct val="20000"/>
              </a:spcBef>
              <a:buClr>
                <a:schemeClr val="tx2"/>
              </a:buClr>
              <a:buSzPct val="75000"/>
              <a:buFont typeface="Calibri" pitchFamily="34" charset="0"/>
              <a:buChar char="–"/>
              <a:defRPr/>
            </a:pPr>
            <a:r>
              <a:rPr lang="en-US" sz="2400" dirty="0" smtClean="0">
                <a:latin typeface="Arial" pitchFamily="34" charset="0"/>
                <a:ea typeface="ＭＳ Ｐゴシック"/>
                <a:cs typeface="Arial" pitchFamily="34" charset="0"/>
              </a:rPr>
              <a:t>During initial detox</a:t>
            </a:r>
          </a:p>
          <a:p>
            <a:pPr marL="800100" lvl="1" indent="-342900">
              <a:spcBef>
                <a:spcPct val="20000"/>
              </a:spcBef>
              <a:buClr>
                <a:schemeClr val="tx2"/>
              </a:buClr>
              <a:buSzPct val="75000"/>
              <a:buFont typeface="Calibri" pitchFamily="34" charset="0"/>
              <a:buChar char="–"/>
              <a:defRPr/>
            </a:pPr>
            <a:r>
              <a:rPr lang="en-US" sz="2400" dirty="0" smtClean="0">
                <a:latin typeface="Arial" pitchFamily="34" charset="0"/>
                <a:ea typeface="ＭＳ Ｐゴシック"/>
                <a:cs typeface="Arial" pitchFamily="34" charset="0"/>
              </a:rPr>
              <a:t>Over a </a:t>
            </a:r>
            <a:r>
              <a:rPr lang="en-US" sz="2400" dirty="0">
                <a:latin typeface="Arial" pitchFamily="34" charset="0"/>
                <a:ea typeface="ＭＳ Ｐゴシック"/>
                <a:cs typeface="Arial" pitchFamily="34" charset="0"/>
              </a:rPr>
              <a:t>longer stabilization period? </a:t>
            </a:r>
          </a:p>
          <a:p>
            <a:pPr marL="342900" indent="-342900">
              <a:spcBef>
                <a:spcPct val="20000"/>
              </a:spcBef>
              <a:buClr>
                <a:schemeClr val="tx2"/>
              </a:buClr>
              <a:buSzPct val="75000"/>
              <a:buFont typeface="Arial" pitchFamily="34" charset="0"/>
              <a:buChar char="•"/>
              <a:defRPr/>
            </a:pPr>
            <a:endParaRPr lang="en-US" sz="2400" dirty="0">
              <a:solidFill>
                <a:schemeClr val="accent5">
                  <a:lumMod val="50000"/>
                </a:schemeClr>
              </a:solidFill>
              <a:latin typeface="Arial" pitchFamily="34" charset="0"/>
              <a:ea typeface="ＭＳ Ｐゴシック"/>
              <a:cs typeface="Arial" pitchFamily="34" charset="0"/>
            </a:endParaRPr>
          </a:p>
          <a:p>
            <a:pPr marL="342900" indent="-342900">
              <a:spcBef>
                <a:spcPct val="20000"/>
              </a:spcBef>
              <a:buClr>
                <a:schemeClr val="tx2"/>
              </a:buClr>
              <a:buSzPct val="75000"/>
              <a:buFont typeface="Monotype Sorts"/>
              <a:buChar char="n"/>
              <a:defRPr/>
            </a:pPr>
            <a:endParaRPr lang="en-US" sz="2400" dirty="0">
              <a:solidFill>
                <a:schemeClr val="accent5">
                  <a:lumMod val="50000"/>
                </a:schemeClr>
              </a:solidFill>
              <a:latin typeface="Arial" pitchFamily="34" charset="0"/>
              <a:ea typeface="ＭＳ Ｐゴシック"/>
              <a:cs typeface="Arial" pitchFamily="34" charset="0"/>
            </a:endParaRPr>
          </a:p>
          <a:p>
            <a:pPr marL="342900" indent="-342900">
              <a:spcBef>
                <a:spcPct val="20000"/>
              </a:spcBef>
              <a:buClr>
                <a:schemeClr val="tx2"/>
              </a:buClr>
              <a:buSzPct val="75000"/>
              <a:buFont typeface="Monotype Sorts"/>
              <a:buNone/>
              <a:defRPr/>
            </a:pPr>
            <a:endParaRPr lang="en-US" sz="2400" dirty="0">
              <a:solidFill>
                <a:schemeClr val="accent5">
                  <a:lumMod val="50000"/>
                </a:schemeClr>
              </a:solidFill>
              <a:latin typeface="Arial" pitchFamily="34" charset="0"/>
              <a:ea typeface="ＭＳ Ｐゴシック"/>
              <a:cs typeface="Arial" pitchFamily="34" charset="0"/>
            </a:endParaRPr>
          </a:p>
          <a:p>
            <a:pPr marL="342900" indent="-342900">
              <a:spcBef>
                <a:spcPct val="20000"/>
              </a:spcBef>
              <a:buClr>
                <a:schemeClr val="tx2"/>
              </a:buClr>
              <a:buSzPct val="75000"/>
              <a:buFont typeface="Monotype Sorts"/>
              <a:buNone/>
              <a:defRPr/>
            </a:pPr>
            <a:endParaRPr lang="en-US" sz="2400" dirty="0">
              <a:solidFill>
                <a:schemeClr val="accent5">
                  <a:lumMod val="50000"/>
                </a:schemeClr>
              </a:solidFill>
              <a:latin typeface="Arial" pitchFamily="34" charset="0"/>
              <a:ea typeface="ＭＳ Ｐゴシック"/>
              <a:cs typeface="Arial" pitchFamily="34" charset="0"/>
            </a:endParaRPr>
          </a:p>
        </p:txBody>
      </p:sp>
      <p:sp>
        <p:nvSpPr>
          <p:cNvPr id="164867"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1D46821-4E5A-4148-8AD6-7B1855C98241}" type="slidenum">
              <a:rPr lang="en-US" sz="1200">
                <a:solidFill>
                  <a:schemeClr val="bg1"/>
                </a:solidFill>
                <a:latin typeface="Calibri" charset="0"/>
              </a:rPr>
              <a:pPr algn="r" eaLnBrk="1" hangingPunct="1"/>
              <a:t>18</a:t>
            </a:fld>
            <a:endParaRPr lang="en-US" sz="1200">
              <a:solidFill>
                <a:schemeClr val="bg1"/>
              </a:solidFill>
              <a:latin typeface="Calibri" charset="0"/>
            </a:endParaRPr>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mtClean="0"/>
              <a:pPr algn="r">
                <a:defRPr/>
              </a:pPr>
              <a:t>18</a:t>
            </a:fld>
            <a:endParaRPr lang="en-US" sz="1400" dirty="0"/>
          </a:p>
        </p:txBody>
      </p:sp>
    </p:spTree>
    <p:extLst>
      <p:ext uri="{BB962C8B-B14F-4D97-AF65-F5344CB8AC3E}">
        <p14:creationId xmlns="" xmlns:p14="http://schemas.microsoft.com/office/powerpoint/2010/main" val="27573804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514350" y="76199"/>
            <a:ext cx="8172450" cy="1219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algn="ctr">
              <a:spcBef>
                <a:spcPct val="0"/>
              </a:spcBef>
              <a:defRPr/>
            </a:pPr>
            <a:r>
              <a:rPr lang="en-US" sz="3600" dirty="0" smtClean="0">
                <a:solidFill>
                  <a:srgbClr val="D58315"/>
                </a:solidFill>
                <a:latin typeface="Arial" pitchFamily="34" charset="0"/>
                <a:ea typeface="+mj-ea"/>
                <a:cs typeface="Arial" pitchFamily="34" charset="0"/>
              </a:rPr>
              <a:t>POATS: Study Schema</a:t>
            </a:r>
            <a:endParaRPr lang="en-US" sz="3600" dirty="0">
              <a:solidFill>
                <a:srgbClr val="D58315"/>
              </a:solidFill>
              <a:latin typeface="Arial" pitchFamily="34" charset="0"/>
              <a:ea typeface="+mj-ea"/>
              <a:cs typeface="Arial" pitchFamily="34" charset="0"/>
            </a:endParaRPr>
          </a:p>
        </p:txBody>
      </p:sp>
      <p:sp>
        <p:nvSpPr>
          <p:cNvPr id="164867"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1D46821-4E5A-4148-8AD6-7B1855C98241}" type="slidenum">
              <a:rPr lang="en-US" sz="1200">
                <a:solidFill>
                  <a:schemeClr val="bg1"/>
                </a:solidFill>
                <a:latin typeface="Calibri" charset="0"/>
              </a:rPr>
              <a:pPr algn="r" eaLnBrk="1" hangingPunct="1"/>
              <a:t>19</a:t>
            </a:fld>
            <a:endParaRPr lang="en-US" sz="1200">
              <a:solidFill>
                <a:schemeClr val="bg1"/>
              </a:solidFill>
              <a:latin typeface="Calibri" charset="0"/>
            </a:endParaRPr>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z="1400" smtClean="0"/>
              <a:pPr algn="r">
                <a:defRPr/>
              </a:pPr>
              <a:t>19</a:t>
            </a:fld>
            <a:endParaRPr lang="en-US" sz="1400" dirty="0"/>
          </a:p>
        </p:txBody>
      </p:sp>
      <p:pic>
        <p:nvPicPr>
          <p:cNvPr id="6" name="Picture 10" descr="potter.jpg"/>
          <p:cNvPicPr>
            <a:picLocks noChangeAspect="1"/>
          </p:cNvPicPr>
          <p:nvPr/>
        </p:nvPicPr>
        <p:blipFill>
          <a:blip r:embed="rId3" cstate="print">
            <a:duotone>
              <a:schemeClr val="accent5">
                <a:shade val="45000"/>
                <a:satMod val="135000"/>
              </a:schemeClr>
              <a:prstClr val="white"/>
            </a:duotone>
            <a:lum bright="-32000" contrast="50000"/>
          </a:blip>
          <a:srcRect/>
          <a:stretch>
            <a:fillRect/>
          </a:stretch>
        </p:blipFill>
        <p:spPr bwMode="auto">
          <a:xfrm>
            <a:off x="609600" y="1609762"/>
            <a:ext cx="8001000" cy="5019638"/>
          </a:xfrm>
          <a:prstGeom prst="rect">
            <a:avLst/>
          </a:prstGeom>
          <a:noFill/>
          <a:ln w="9525">
            <a:noFill/>
            <a:miter lim="800000"/>
            <a:headEnd/>
            <a:tailEnd/>
          </a:ln>
        </p:spPr>
      </p:pic>
    </p:spTree>
    <p:extLst>
      <p:ext uri="{BB962C8B-B14F-4D97-AF65-F5344CB8AC3E}">
        <p14:creationId xmlns="" xmlns:p14="http://schemas.microsoft.com/office/powerpoint/2010/main" val="2757380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Objectives</a:t>
            </a:r>
            <a:endParaRPr lang="en-US" sz="3600" dirty="0"/>
          </a:p>
        </p:txBody>
      </p:sp>
      <p:sp>
        <p:nvSpPr>
          <p:cNvPr id="3" name="Content Placeholder 2"/>
          <p:cNvSpPr>
            <a:spLocks noGrp="1"/>
          </p:cNvSpPr>
          <p:nvPr>
            <p:ph idx="1"/>
          </p:nvPr>
        </p:nvSpPr>
        <p:spPr/>
        <p:txBody>
          <a:bodyPr>
            <a:normAutofit/>
          </a:bodyPr>
          <a:lstStyle/>
          <a:p>
            <a:r>
              <a:rPr lang="en-US" sz="2400" dirty="0" smtClean="0"/>
              <a:t>Distinguish between adaptive trial design and adaptive treatment/intervention design. </a:t>
            </a:r>
          </a:p>
          <a:p>
            <a:r>
              <a:rPr lang="en-US" sz="2400" dirty="0" smtClean="0"/>
              <a:t>Review adaptive treatment/intervention design in the CTN.</a:t>
            </a:r>
          </a:p>
          <a:p>
            <a:r>
              <a:rPr lang="en-US" sz="2400" dirty="0" smtClean="0"/>
              <a:t>Caveat: Analytic approaches are outside the scope of this presentation.</a:t>
            </a:r>
          </a:p>
        </p:txBody>
      </p:sp>
      <p:sp>
        <p:nvSpPr>
          <p:cNvPr id="4" name="Slide Number Placeholder 3"/>
          <p:cNvSpPr>
            <a:spLocks noGrp="1"/>
          </p:cNvSpPr>
          <p:nvPr>
            <p:ph type="sldNum" sz="quarter" idx="12"/>
          </p:nvPr>
        </p:nvSpPr>
        <p:spPr/>
        <p:txBody>
          <a:bodyPr/>
          <a:lstStyle/>
          <a:p>
            <a:fld id="{87437027-5FF1-486D-B737-A5A608BA98ED}" type="slidenum">
              <a:rPr lang="en-US" smtClean="0"/>
              <a:pPr/>
              <a:t>2</a:t>
            </a:fld>
            <a:endParaRPr lang="en-US"/>
          </a:p>
        </p:txBody>
      </p:sp>
      <p:graphicFrame>
        <p:nvGraphicFramePr>
          <p:cNvPr id="6" name="Table 5"/>
          <p:cNvGraphicFramePr>
            <a:graphicFrameLocks noGrp="1"/>
          </p:cNvGraphicFramePr>
          <p:nvPr/>
        </p:nvGraphicFramePr>
        <p:xfrm>
          <a:off x="1524000" y="4343400"/>
          <a:ext cx="6096000" cy="1991360"/>
        </p:xfrm>
        <a:graphic>
          <a:graphicData uri="http://schemas.openxmlformats.org/drawingml/2006/table">
            <a:tbl>
              <a:tblPr firstRow="1" bandRow="1">
                <a:tableStyleId>{EB344D84-9AFB-497E-A393-DC336BA19D2E}</a:tableStyleId>
              </a:tblPr>
              <a:tblGrid>
                <a:gridCol w="6096000"/>
              </a:tblGrid>
              <a:tr h="4572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lt1"/>
                          </a:solidFill>
                          <a:effectLst/>
                          <a:latin typeface="Arial" pitchFamily="34" charset="0"/>
                          <a:ea typeface="+mn-ea"/>
                          <a:cs typeface="Arial" pitchFamily="34" charset="0"/>
                        </a:rPr>
                        <a:t>FOR FURTHER INFORMATION</a:t>
                      </a:r>
                      <a:r>
                        <a:rPr lang="en-US" sz="1800" b="1" kern="1200" dirty="0" smtClean="0">
                          <a:solidFill>
                            <a:schemeClr val="lt1"/>
                          </a:solidFill>
                          <a:effectLst/>
                          <a:latin typeface="Arial" pitchFamily="34" charset="0"/>
                          <a:ea typeface="+mn-ea"/>
                          <a:cs typeface="Arial" pitchFamily="34" charset="0"/>
                        </a:rPr>
                        <a:t>:</a:t>
                      </a:r>
                    </a:p>
                  </a:txBody>
                  <a:tcPr>
                    <a:solidFill>
                      <a:srgbClr val="2F7F95"/>
                    </a:solidFill>
                  </a:tcPr>
                </a:tc>
              </a:tr>
              <a:tr h="370840">
                <a:tc>
                  <a:txBody>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sz="2000" dirty="0" smtClean="0"/>
                        <a:t>LIVELINK: Adaptive treatment strategies</a:t>
                      </a:r>
                      <a:endParaRPr lang="en-US" sz="2000" dirty="0" smtClean="0">
                        <a:solidFill>
                          <a:srgbClr val="000000"/>
                        </a:solidFill>
                        <a:latin typeface="Arial" pitchFamily="34" charset="0"/>
                        <a:cs typeface="Arial" pitchFamily="34" charset="0"/>
                      </a:endParaRPr>
                    </a:p>
                  </a:txBody>
                  <a:tcPr/>
                </a:tc>
              </a:tr>
              <a:tr h="370840">
                <a:tc>
                  <a:txBody>
                    <a:bodyPr/>
                    <a:lstStyle/>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   Workshop presentations</a:t>
                      </a:r>
                      <a:endParaRPr lang="en-US" sz="1800" dirty="0" smtClean="0">
                        <a:solidFill>
                          <a:srgbClr val="000000"/>
                        </a:solidFill>
                        <a:latin typeface="Arial" pitchFamily="34" charset="0"/>
                        <a:cs typeface="Arial" pitchFamily="34" charset="0"/>
                      </a:endParaRPr>
                    </a:p>
                  </a:txBody>
                  <a:tcPr/>
                </a:tc>
              </a:tr>
              <a:tr h="370840">
                <a:tc>
                  <a:txBody>
                    <a:bodyPr/>
                    <a:lstStyle/>
                    <a:p>
                      <a:pPr marL="1371600" marR="0" lvl="3"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800" dirty="0" smtClean="0"/>
                        <a:t>   SMART design</a:t>
                      </a:r>
                      <a:endParaRPr lang="en-US" sz="1800" dirty="0" smtClean="0">
                        <a:solidFill>
                          <a:srgbClr val="000000"/>
                        </a:solidFill>
                        <a:latin typeface="Arial" pitchFamily="34" charset="0"/>
                        <a:cs typeface="Arial" pitchFamily="34" charset="0"/>
                      </a:endParaRPr>
                    </a:p>
                  </a:txBody>
                  <a:tcPr/>
                </a:tc>
              </a:tr>
              <a:tr h="370840">
                <a:tc>
                  <a:txBody>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smtClean="0"/>
                        <a:t>Supplementary material</a:t>
                      </a:r>
                      <a:endParaRPr lang="en-US" sz="2000" dirty="0" smtClean="0">
                        <a:solidFill>
                          <a:srgbClr val="000000"/>
                        </a:solidFill>
                        <a:latin typeface="Arial" pitchFamily="34" charset="0"/>
                        <a:cs typeface="Arial"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514350" y="76199"/>
            <a:ext cx="8172450" cy="1219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2075" tIns="46038" rIns="92075" bIns="46038" anchor="b"/>
          <a:lstStyle/>
          <a:p>
            <a:pPr algn="ctr">
              <a:spcBef>
                <a:spcPct val="0"/>
              </a:spcBef>
              <a:defRPr/>
            </a:pPr>
            <a:r>
              <a:rPr lang="en-US" sz="3600" dirty="0" smtClean="0">
                <a:solidFill>
                  <a:srgbClr val="D58315"/>
                </a:solidFill>
                <a:latin typeface="Arial" pitchFamily="34" charset="0"/>
                <a:ea typeface="+mj-ea"/>
                <a:cs typeface="Arial" pitchFamily="34" charset="0"/>
              </a:rPr>
              <a:t>Example SMART Design</a:t>
            </a:r>
            <a:endParaRPr lang="en-US" sz="3600" dirty="0">
              <a:solidFill>
                <a:srgbClr val="D58315"/>
              </a:solidFill>
              <a:latin typeface="Arial" pitchFamily="34" charset="0"/>
              <a:ea typeface="+mj-ea"/>
              <a:cs typeface="Arial" pitchFamily="34" charset="0"/>
            </a:endParaRPr>
          </a:p>
        </p:txBody>
      </p:sp>
      <p:sp>
        <p:nvSpPr>
          <p:cNvPr id="164867" name="Slide Number Placeholder 3"/>
          <p:cNvSpPr txBox="1">
            <a:spLocks/>
          </p:cNvSpPr>
          <p:nvPr/>
        </p:nvSpPr>
        <p:spPr bwMode="auto">
          <a:xfrm>
            <a:off x="7300913" y="6456363"/>
            <a:ext cx="1819275" cy="365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1D46821-4E5A-4148-8AD6-7B1855C98241}" type="slidenum">
              <a:rPr lang="en-US" sz="1200">
                <a:solidFill>
                  <a:schemeClr val="bg1"/>
                </a:solidFill>
                <a:latin typeface="Calibri" charset="0"/>
              </a:rPr>
              <a:pPr algn="r" eaLnBrk="1" hangingPunct="1"/>
              <a:t>20</a:t>
            </a:fld>
            <a:endParaRPr lang="en-US" sz="1200">
              <a:solidFill>
                <a:schemeClr val="bg1"/>
              </a:solidFill>
              <a:latin typeface="Calibri" charset="0"/>
            </a:endParaRPr>
          </a:p>
        </p:txBody>
      </p:sp>
      <p:sp>
        <p:nvSpPr>
          <p:cNvPr id="7" name="Slide Number Placeholder 6"/>
          <p:cNvSpPr>
            <a:spLocks noGrp="1"/>
          </p:cNvSpPr>
          <p:nvPr>
            <p:ph type="sldNum" sz="quarter" idx="4294967295"/>
          </p:nvPr>
        </p:nvSpPr>
        <p:spPr>
          <a:xfrm>
            <a:off x="6400800" y="6248400"/>
            <a:ext cx="2133600" cy="365125"/>
          </a:xfrm>
          <a:prstGeom prst="rect">
            <a:avLst/>
          </a:prstGeom>
        </p:spPr>
        <p:txBody>
          <a:bodyPr/>
          <a:lstStyle/>
          <a:p>
            <a:pPr algn="r">
              <a:defRPr/>
            </a:pPr>
            <a:fld id="{ABFEB759-26AE-42C0-BBE5-34B8868B096E}" type="slidenum">
              <a:rPr lang="en-US" smtClean="0"/>
              <a:pPr algn="r">
                <a:defRPr/>
              </a:pPr>
              <a:t>20</a:t>
            </a:fld>
            <a:endParaRPr lang="en-US" sz="1600" dirty="0"/>
          </a:p>
        </p:txBody>
      </p:sp>
      <p:pic>
        <p:nvPicPr>
          <p:cNvPr id="1026" name="Picture 2"/>
          <p:cNvPicPr>
            <a:picLocks noChangeAspect="1" noChangeArrowheads="1"/>
          </p:cNvPicPr>
          <p:nvPr/>
        </p:nvPicPr>
        <p:blipFill>
          <a:blip r:embed="rId3" cstate="print"/>
          <a:stretch>
            <a:fillRect/>
          </a:stretch>
        </p:blipFill>
        <p:spPr bwMode="auto">
          <a:xfrm>
            <a:off x="838201" y="1600200"/>
            <a:ext cx="7078980" cy="5029200"/>
          </a:xfrm>
          <a:prstGeom prst="rect">
            <a:avLst/>
          </a:prstGeom>
          <a:noFill/>
          <a:ln>
            <a:noFill/>
          </a:ln>
        </p:spPr>
      </p:pic>
      <p:sp>
        <p:nvSpPr>
          <p:cNvPr id="8" name="TextBox 7"/>
          <p:cNvSpPr txBox="1"/>
          <p:nvPr/>
        </p:nvSpPr>
        <p:spPr>
          <a:xfrm>
            <a:off x="5715000" y="1566446"/>
            <a:ext cx="2895600" cy="338554"/>
          </a:xfrm>
          <a:prstGeom prst="rect">
            <a:avLst/>
          </a:prstGeom>
          <a:noFill/>
        </p:spPr>
        <p:txBody>
          <a:bodyPr wrap="square" rtlCol="0">
            <a:spAutoFit/>
          </a:bodyPr>
          <a:lstStyle/>
          <a:p>
            <a:r>
              <a:rPr lang="en-US" sz="1600" dirty="0" smtClean="0">
                <a:solidFill>
                  <a:schemeClr val="accent5">
                    <a:lumMod val="50000"/>
                  </a:schemeClr>
                </a:solidFill>
                <a:latin typeface="Arial" pitchFamily="34" charset="0"/>
                <a:cs typeface="Arial" pitchFamily="34" charset="0"/>
              </a:rPr>
              <a:t>Scott, Levy, &amp; Murphy 2007</a:t>
            </a:r>
            <a:endParaRPr lang="en-US" sz="1600" dirty="0">
              <a:solidFill>
                <a:schemeClr val="accent5">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2757380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Autofit/>
          </a:bodyPr>
          <a:lstStyle/>
          <a:p>
            <a:pPr algn="ctr"/>
            <a:r>
              <a:rPr lang="en-US" sz="3600" dirty="0">
                <a:latin typeface="Arial"/>
                <a:cs typeface="Arial"/>
              </a:rPr>
              <a:t>The same SMART </a:t>
            </a:r>
            <a:r>
              <a:rPr lang="en-US" sz="3600" dirty="0" smtClean="0">
                <a:latin typeface="Arial"/>
                <a:cs typeface="Arial"/>
              </a:rPr>
              <a:t>Design </a:t>
            </a:r>
            <a:br>
              <a:rPr lang="en-US" sz="3600" dirty="0" smtClean="0">
                <a:latin typeface="Arial"/>
                <a:cs typeface="Arial"/>
              </a:rPr>
            </a:br>
            <a:r>
              <a:rPr lang="en-US" sz="2000" dirty="0" smtClean="0">
                <a:latin typeface="Arial"/>
                <a:cs typeface="Arial"/>
              </a:rPr>
              <a:t>can </a:t>
            </a:r>
            <a:r>
              <a:rPr lang="en-US" sz="2000" dirty="0">
                <a:latin typeface="Arial"/>
                <a:cs typeface="Arial"/>
              </a:rPr>
              <a:t>be used to answer many different kinds of research questions</a:t>
            </a:r>
            <a:r>
              <a:rPr lang="en-US" sz="2000" dirty="0" smtClean="0">
                <a:latin typeface="Arial"/>
                <a:cs typeface="Arial"/>
              </a:rPr>
              <a:t>:</a:t>
            </a:r>
            <a:endParaRPr lang="en-US" sz="2000" dirty="0">
              <a:latin typeface="Arial"/>
              <a:cs typeface="Arial"/>
            </a:endParaRPr>
          </a:p>
        </p:txBody>
      </p:sp>
      <p:sp>
        <p:nvSpPr>
          <p:cNvPr id="3" name="Content Placeholder 2"/>
          <p:cNvSpPr>
            <a:spLocks noGrp="1"/>
          </p:cNvSpPr>
          <p:nvPr>
            <p:ph idx="1"/>
          </p:nvPr>
        </p:nvSpPr>
        <p:spPr>
          <a:xfrm>
            <a:off x="457200" y="1676400"/>
            <a:ext cx="8229600" cy="4800600"/>
          </a:xfrm>
        </p:spPr>
        <p:txBody>
          <a:bodyPr>
            <a:noAutofit/>
          </a:bodyPr>
          <a:lstStyle/>
          <a:p>
            <a:pPr>
              <a:spcBef>
                <a:spcPts val="0"/>
              </a:spcBef>
              <a:spcAft>
                <a:spcPts val="1200"/>
              </a:spcAft>
              <a:buClr>
                <a:schemeClr val="accent5">
                  <a:lumMod val="50000"/>
                </a:schemeClr>
              </a:buClr>
              <a:buSzPct val="120000"/>
            </a:pPr>
            <a:r>
              <a:rPr lang="en-US" sz="2400" dirty="0" smtClean="0">
                <a:latin typeface="Arial"/>
                <a:cs typeface="Arial"/>
              </a:rPr>
              <a:t>About </a:t>
            </a:r>
            <a:r>
              <a:rPr lang="en-US" sz="2400" b="1" dirty="0">
                <a:latin typeface="Arial"/>
                <a:cs typeface="Arial"/>
              </a:rPr>
              <a:t>components</a:t>
            </a:r>
            <a:r>
              <a:rPr lang="en-US" sz="2400" dirty="0">
                <a:latin typeface="Arial"/>
                <a:cs typeface="Arial"/>
              </a:rPr>
              <a:t> of an adaptive treatment strategy:</a:t>
            </a:r>
          </a:p>
          <a:p>
            <a:pPr lvl="1">
              <a:spcBef>
                <a:spcPts val="0"/>
              </a:spcBef>
              <a:spcAft>
                <a:spcPts val="1200"/>
              </a:spcAft>
              <a:buSzPct val="120000"/>
            </a:pPr>
            <a:r>
              <a:rPr lang="en-US" sz="2400" dirty="0">
                <a:latin typeface="Arial"/>
                <a:cs typeface="Arial"/>
              </a:rPr>
              <a:t>What is the effect of </a:t>
            </a:r>
            <a:r>
              <a:rPr lang="en-US" sz="2400" b="1" i="1" u="sng" dirty="0">
                <a:latin typeface="Arial"/>
                <a:cs typeface="Arial"/>
              </a:rPr>
              <a:t>initial treatment</a:t>
            </a:r>
            <a:r>
              <a:rPr lang="en-US" sz="2400" dirty="0">
                <a:latin typeface="Arial"/>
                <a:cs typeface="Arial"/>
              </a:rPr>
              <a:t> assignment on long term outcome given specified treatments provided in the interim?</a:t>
            </a:r>
          </a:p>
          <a:p>
            <a:pPr lvl="1">
              <a:spcBef>
                <a:spcPts val="0"/>
              </a:spcBef>
              <a:buSzPct val="120000"/>
            </a:pPr>
            <a:r>
              <a:rPr lang="en-US" sz="2400" dirty="0">
                <a:latin typeface="Arial"/>
                <a:cs typeface="Arial"/>
              </a:rPr>
              <a:t>Considering only patients who did not respond to the initial treatment, what is the </a:t>
            </a:r>
            <a:r>
              <a:rPr lang="en-US" sz="2400" b="1" i="1" u="sng" dirty="0">
                <a:latin typeface="Arial"/>
                <a:cs typeface="Arial"/>
              </a:rPr>
              <a:t>best subsequent</a:t>
            </a:r>
            <a:r>
              <a:rPr lang="en-US" sz="2400" dirty="0">
                <a:latin typeface="Arial"/>
                <a:cs typeface="Arial"/>
              </a:rPr>
              <a:t> psychosocial </a:t>
            </a:r>
            <a:r>
              <a:rPr lang="en-US" sz="2400" b="1" i="1" u="sng" dirty="0">
                <a:latin typeface="Arial"/>
                <a:cs typeface="Arial"/>
              </a:rPr>
              <a:t>treatment</a:t>
            </a:r>
            <a:r>
              <a:rPr lang="en-US" sz="2400" dirty="0">
                <a:latin typeface="Arial"/>
                <a:cs typeface="Arial"/>
              </a:rPr>
              <a:t> in the context of a 12 week buprenorphine/naloxone detoxification: IDC vs. CBT? </a:t>
            </a:r>
          </a:p>
        </p:txBody>
      </p:sp>
      <p:sp>
        <p:nvSpPr>
          <p:cNvPr id="4" name="Slide Number Placeholder 3"/>
          <p:cNvSpPr>
            <a:spLocks noGrp="1"/>
          </p:cNvSpPr>
          <p:nvPr>
            <p:ph type="sldNum" sz="quarter" idx="12"/>
          </p:nvPr>
        </p:nvSpPr>
        <p:spPr/>
        <p:txBody>
          <a:bodyPr/>
          <a:lstStyle/>
          <a:p>
            <a:fld id="{87437027-5FF1-486D-B737-A5A608BA98ED}" type="slidenum">
              <a:rPr lang="en-US" smtClean="0"/>
              <a:pPr/>
              <a:t>21</a:t>
            </a:fld>
            <a:endParaRPr lang="en-US" dirty="0"/>
          </a:p>
        </p:txBody>
      </p:sp>
    </p:spTree>
    <p:extLst>
      <p:ext uri="{BB962C8B-B14F-4D97-AF65-F5344CB8AC3E}">
        <p14:creationId xmlns="" xmlns:p14="http://schemas.microsoft.com/office/powerpoint/2010/main" val="21151187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077200" cy="1143000"/>
          </a:xfrm>
        </p:spPr>
        <p:txBody>
          <a:bodyPr>
            <a:noAutofit/>
          </a:bodyPr>
          <a:lstStyle/>
          <a:p>
            <a:pPr algn="ctr"/>
            <a:r>
              <a:rPr lang="en-US" sz="3600" dirty="0">
                <a:latin typeface="Arial"/>
                <a:cs typeface="Arial"/>
              </a:rPr>
              <a:t>The same SMART </a:t>
            </a:r>
            <a:r>
              <a:rPr lang="en-US" sz="3600" dirty="0" smtClean="0">
                <a:latin typeface="Arial"/>
                <a:cs typeface="Arial"/>
              </a:rPr>
              <a:t>Design </a:t>
            </a:r>
            <a:br>
              <a:rPr lang="en-US" sz="3600" dirty="0" smtClean="0">
                <a:latin typeface="Arial"/>
                <a:cs typeface="Arial"/>
              </a:rPr>
            </a:br>
            <a:r>
              <a:rPr lang="en-US" sz="2000" dirty="0" smtClean="0">
                <a:latin typeface="Arial"/>
                <a:cs typeface="Arial"/>
              </a:rPr>
              <a:t>can </a:t>
            </a:r>
            <a:r>
              <a:rPr lang="en-US" sz="2000" dirty="0">
                <a:latin typeface="Arial"/>
                <a:cs typeface="Arial"/>
              </a:rPr>
              <a:t>be used to answer many different kinds of research questions</a:t>
            </a:r>
            <a:r>
              <a:rPr lang="en-US" sz="2000" dirty="0" smtClean="0">
                <a:latin typeface="Arial"/>
                <a:cs typeface="Arial"/>
              </a:rPr>
              <a:t>:</a:t>
            </a:r>
            <a:endParaRPr lang="en-US" sz="2000" dirty="0">
              <a:latin typeface="Arial"/>
              <a:cs typeface="Arial"/>
            </a:endParaRPr>
          </a:p>
        </p:txBody>
      </p:sp>
      <p:sp>
        <p:nvSpPr>
          <p:cNvPr id="3" name="Content Placeholder 2"/>
          <p:cNvSpPr>
            <a:spLocks noGrp="1"/>
          </p:cNvSpPr>
          <p:nvPr>
            <p:ph idx="1"/>
          </p:nvPr>
        </p:nvSpPr>
        <p:spPr>
          <a:xfrm>
            <a:off x="457200" y="1676400"/>
            <a:ext cx="8229600" cy="4800600"/>
          </a:xfrm>
        </p:spPr>
        <p:txBody>
          <a:bodyPr>
            <a:noAutofit/>
          </a:bodyPr>
          <a:lstStyle/>
          <a:p>
            <a:pPr>
              <a:spcBef>
                <a:spcPts val="0"/>
              </a:spcBef>
              <a:spcAft>
                <a:spcPts val="1200"/>
              </a:spcAft>
              <a:buClr>
                <a:schemeClr val="accent5">
                  <a:lumMod val="50000"/>
                </a:schemeClr>
              </a:buClr>
              <a:buSzPct val="120000"/>
            </a:pPr>
            <a:r>
              <a:rPr lang="en-US" sz="2400" dirty="0" smtClean="0">
                <a:latin typeface="Arial"/>
                <a:cs typeface="Arial"/>
              </a:rPr>
              <a:t>About </a:t>
            </a:r>
            <a:r>
              <a:rPr lang="en-US" sz="2400" b="1" dirty="0">
                <a:latin typeface="Arial"/>
                <a:cs typeface="Arial"/>
              </a:rPr>
              <a:t>entire strategies</a:t>
            </a:r>
            <a:r>
              <a:rPr lang="en-US" sz="2400" dirty="0">
                <a:latin typeface="Arial"/>
                <a:cs typeface="Arial"/>
              </a:rPr>
              <a:t>:</a:t>
            </a:r>
          </a:p>
          <a:p>
            <a:pPr lvl="1">
              <a:spcBef>
                <a:spcPts val="0"/>
              </a:spcBef>
              <a:spcAft>
                <a:spcPts val="1200"/>
              </a:spcAft>
              <a:buSzPct val="120000"/>
            </a:pPr>
            <a:r>
              <a:rPr lang="en-US" sz="2400" dirty="0">
                <a:latin typeface="Arial"/>
                <a:cs typeface="Arial"/>
              </a:rPr>
              <a:t>What is the difference in long term outcomes </a:t>
            </a:r>
            <a:r>
              <a:rPr lang="en-US" sz="2400" b="1" i="1" u="sng" dirty="0">
                <a:latin typeface="Arial"/>
                <a:cs typeface="Arial"/>
              </a:rPr>
              <a:t>between two strategies</a:t>
            </a:r>
            <a:r>
              <a:rPr lang="en-US" sz="2400" dirty="0">
                <a:latin typeface="Arial"/>
                <a:cs typeface="Arial"/>
              </a:rPr>
              <a:t> that begin with a different treatment?</a:t>
            </a:r>
          </a:p>
          <a:p>
            <a:pPr lvl="1">
              <a:spcBef>
                <a:spcPts val="0"/>
              </a:spcBef>
              <a:spcAft>
                <a:spcPts val="600"/>
              </a:spcAft>
              <a:buSzPct val="120000"/>
            </a:pPr>
            <a:r>
              <a:rPr lang="en-US" sz="2400" dirty="0">
                <a:latin typeface="Arial"/>
                <a:cs typeface="Arial"/>
              </a:rPr>
              <a:t>Which of the four possible strategies is the </a:t>
            </a:r>
            <a:r>
              <a:rPr lang="en-US" sz="2400" b="1" i="1" u="sng" dirty="0">
                <a:latin typeface="Arial"/>
                <a:cs typeface="Arial"/>
              </a:rPr>
              <a:t>best strategy</a:t>
            </a:r>
            <a:r>
              <a:rPr lang="en-US" sz="2400" dirty="0">
                <a:latin typeface="Arial"/>
                <a:cs typeface="Arial"/>
              </a:rPr>
              <a:t> (i.e</a:t>
            </a:r>
            <a:r>
              <a:rPr lang="en-US" sz="2400" dirty="0" smtClean="0">
                <a:latin typeface="Arial"/>
                <a:cs typeface="Arial"/>
              </a:rPr>
              <a:t>., </a:t>
            </a:r>
            <a:r>
              <a:rPr lang="en-US" sz="2400" dirty="0">
                <a:latin typeface="Arial"/>
                <a:cs typeface="Arial"/>
              </a:rPr>
              <a:t>results in highest average long term outcome)</a:t>
            </a:r>
            <a:r>
              <a:rPr lang="en-US" sz="2400" dirty="0" smtClean="0">
                <a:latin typeface="Arial"/>
                <a:cs typeface="Arial"/>
              </a:rPr>
              <a:t>?</a:t>
            </a:r>
            <a:endParaRPr lang="en-US" sz="2400" dirty="0">
              <a:latin typeface="Arial"/>
              <a:cs typeface="Arial"/>
            </a:endParaRPr>
          </a:p>
        </p:txBody>
      </p:sp>
      <p:sp>
        <p:nvSpPr>
          <p:cNvPr id="4" name="Slide Number Placeholder 3"/>
          <p:cNvSpPr>
            <a:spLocks noGrp="1"/>
          </p:cNvSpPr>
          <p:nvPr>
            <p:ph type="sldNum" sz="quarter" idx="12"/>
          </p:nvPr>
        </p:nvSpPr>
        <p:spPr/>
        <p:txBody>
          <a:bodyPr/>
          <a:lstStyle/>
          <a:p>
            <a:fld id="{87437027-5FF1-486D-B737-A5A608BA98ED}" type="slidenum">
              <a:rPr lang="en-US" smtClean="0"/>
              <a:pPr/>
              <a:t>22</a:t>
            </a:fld>
            <a:endParaRPr lang="en-US"/>
          </a:p>
        </p:txBody>
      </p:sp>
      <p:sp>
        <p:nvSpPr>
          <p:cNvPr id="5" name="TextBox 4"/>
          <p:cNvSpPr txBox="1"/>
          <p:nvPr/>
        </p:nvSpPr>
        <p:spPr>
          <a:xfrm>
            <a:off x="5562600" y="4648200"/>
            <a:ext cx="2971800" cy="369332"/>
          </a:xfrm>
          <a:prstGeom prst="rect">
            <a:avLst/>
          </a:prstGeom>
          <a:noFill/>
        </p:spPr>
        <p:txBody>
          <a:bodyPr wrap="square" rtlCol="0">
            <a:spAutoFit/>
          </a:bodyPr>
          <a:lstStyle/>
          <a:p>
            <a:r>
              <a:rPr lang="en-US" dirty="0" smtClean="0"/>
              <a:t>Scott, Levy, &amp; Murphy 2007</a:t>
            </a:r>
            <a:endParaRPr lang="en-US" dirty="0"/>
          </a:p>
        </p:txBody>
      </p:sp>
      <p:sp>
        <p:nvSpPr>
          <p:cNvPr id="6" name="TextBox 5"/>
          <p:cNvSpPr txBox="1"/>
          <p:nvPr/>
        </p:nvSpPr>
        <p:spPr>
          <a:xfrm>
            <a:off x="7069794" y="1457980"/>
            <a:ext cx="1540806" cy="400110"/>
          </a:xfrm>
          <a:prstGeom prst="rect">
            <a:avLst/>
          </a:prstGeom>
          <a:noFill/>
        </p:spPr>
        <p:txBody>
          <a:bodyPr wrap="square" rtlCol="0">
            <a:spAutoFit/>
          </a:bodyPr>
          <a:lstStyle/>
          <a:p>
            <a:r>
              <a:rPr lang="en-US" sz="2000" i="1" dirty="0" smtClean="0">
                <a:solidFill>
                  <a:schemeClr val="accent5">
                    <a:lumMod val="50000"/>
                  </a:schemeClr>
                </a:solidFill>
                <a:latin typeface="Arial" pitchFamily="34" charset="0"/>
                <a:cs typeface="Arial" pitchFamily="34" charset="0"/>
              </a:rPr>
              <a:t>Continued</a:t>
            </a:r>
          </a:p>
        </p:txBody>
      </p:sp>
    </p:spTree>
    <p:extLst>
      <p:ext uri="{BB962C8B-B14F-4D97-AF65-F5344CB8AC3E}">
        <p14:creationId xmlns="" xmlns:p14="http://schemas.microsoft.com/office/powerpoint/2010/main" val="21151187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and highlights</a:t>
            </a:r>
            <a:endParaRPr lang="en-US"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458200" cy="884238"/>
          </a:xfrm>
        </p:spPr>
        <p:txBody>
          <a:bodyPr>
            <a:noAutofit/>
          </a:bodyPr>
          <a:lstStyle/>
          <a:p>
            <a:pPr algn="ctr"/>
            <a:r>
              <a:rPr lang="en-US" sz="3600" dirty="0"/>
              <a:t>Adaptive T</a:t>
            </a:r>
            <a:r>
              <a:rPr lang="en-US" sz="3600" dirty="0" smtClean="0"/>
              <a:t>reatment/Interventions &amp; </a:t>
            </a:r>
            <a:r>
              <a:rPr lang="en-US" sz="3600" dirty="0"/>
              <a:t>Adaptive </a:t>
            </a:r>
            <a:r>
              <a:rPr lang="en-US" sz="3600" dirty="0" smtClean="0"/>
              <a:t>Clinical / Experimental Designs</a:t>
            </a:r>
            <a:endParaRPr lang="en-US" sz="3600" b="1"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24</a:t>
            </a:fld>
            <a:endParaRPr lang="en-US"/>
          </a:p>
        </p:txBody>
      </p:sp>
      <p:sp>
        <p:nvSpPr>
          <p:cNvPr id="5" name="TextBox 4"/>
          <p:cNvSpPr txBox="1"/>
          <p:nvPr/>
        </p:nvSpPr>
        <p:spPr>
          <a:xfrm>
            <a:off x="457200" y="1676400"/>
            <a:ext cx="8229600" cy="4739759"/>
          </a:xfrm>
          <a:prstGeom prst="rect">
            <a:avLst/>
          </a:prstGeom>
          <a:noFill/>
        </p:spPr>
        <p:txBody>
          <a:bodyPr wrap="square" rtlCol="0">
            <a:spAutoFit/>
          </a:bodyPr>
          <a:lstStyle/>
          <a:p>
            <a:pPr marL="347663" indent="-347663">
              <a:spcAft>
                <a:spcPts val="1200"/>
              </a:spcAft>
              <a:buFont typeface="Arial" pitchFamily="34" charset="0"/>
              <a:buChar char="•"/>
            </a:pPr>
            <a:r>
              <a:rPr lang="en-US" sz="2400" dirty="0" smtClean="0">
                <a:solidFill>
                  <a:schemeClr val="accent5">
                    <a:lumMod val="50000"/>
                  </a:schemeClr>
                </a:solidFill>
                <a:latin typeface="Arial" panose="020B0604020202020204" pitchFamily="34" charset="0"/>
                <a:cs typeface="Arial" panose="020B0604020202020204" pitchFamily="34" charset="0"/>
              </a:rPr>
              <a:t>These </a:t>
            </a:r>
            <a:r>
              <a:rPr lang="en-US" sz="2400" dirty="0">
                <a:solidFill>
                  <a:schemeClr val="accent5">
                    <a:lumMod val="50000"/>
                  </a:schemeClr>
                </a:solidFill>
                <a:latin typeface="Arial" panose="020B0604020202020204" pitchFamily="34" charset="0"/>
                <a:cs typeface="Arial" panose="020B0604020202020204" pitchFamily="34" charset="0"/>
              </a:rPr>
              <a:t>ideas are not (necessarily) </a:t>
            </a:r>
            <a:r>
              <a:rPr lang="en-US" sz="2400" dirty="0" smtClean="0">
                <a:solidFill>
                  <a:schemeClr val="accent5">
                    <a:lumMod val="50000"/>
                  </a:schemeClr>
                </a:solidFill>
                <a:latin typeface="Arial" panose="020B0604020202020204" pitchFamily="34" charset="0"/>
                <a:cs typeface="Arial" panose="020B0604020202020204" pitchFamily="34" charset="0"/>
              </a:rPr>
              <a:t>related &amp; may lead to terminology confusion.</a:t>
            </a:r>
            <a:endParaRPr lang="en-US" sz="2400" dirty="0">
              <a:solidFill>
                <a:schemeClr val="accent5">
                  <a:lumMod val="50000"/>
                </a:schemeClr>
              </a:solidFill>
              <a:latin typeface="Arial" panose="020B0604020202020204" pitchFamily="34" charset="0"/>
              <a:cs typeface="Arial" panose="020B0604020202020204" pitchFamily="34" charset="0"/>
            </a:endParaRPr>
          </a:p>
          <a:p>
            <a:pPr marL="739775" indent="-282575">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Adaptive treatment/interventions </a:t>
            </a:r>
            <a:r>
              <a:rPr lang="en-US" sz="2400" dirty="0">
                <a:latin typeface="Arial" panose="020B0604020202020204" pitchFamily="34" charset="0"/>
                <a:cs typeface="Arial" panose="020B0604020202020204" pitchFamily="34" charset="0"/>
              </a:rPr>
              <a:t>are a type of intervention </a:t>
            </a:r>
            <a:r>
              <a:rPr lang="en-US" sz="2400" dirty="0" smtClean="0">
                <a:latin typeface="Arial" panose="020B0604020202020204" pitchFamily="34" charset="0"/>
                <a:cs typeface="Arial" panose="020B0604020202020204" pitchFamily="34" charset="0"/>
              </a:rPr>
              <a:t>design</a:t>
            </a:r>
          </a:p>
          <a:p>
            <a:pPr marL="739775" indent="-282575">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Adaptive </a:t>
            </a:r>
            <a:r>
              <a:rPr lang="en-US" sz="2400" dirty="0">
                <a:latin typeface="Arial" panose="020B0604020202020204" pitchFamily="34" charset="0"/>
                <a:cs typeface="Arial" panose="020B0604020202020204" pitchFamily="34" charset="0"/>
              </a:rPr>
              <a:t>experimental designs are particular type </a:t>
            </a:r>
            <a:r>
              <a:rPr lang="en-US" sz="2400" dirty="0" smtClean="0">
                <a:latin typeface="Arial" panose="020B0604020202020204" pitchFamily="34" charset="0"/>
                <a:cs typeface="Arial" panose="020B0604020202020204" pitchFamily="34" charset="0"/>
              </a:rPr>
              <a:t>of experimental design</a:t>
            </a:r>
          </a:p>
          <a:p>
            <a:pPr marL="739775" indent="-282575">
              <a:spcAft>
                <a:spcPts val="1200"/>
              </a:spcAft>
              <a:buFont typeface="Arial" pitchFamily="34" charset="0"/>
              <a:buChar char="–"/>
            </a:pPr>
            <a:r>
              <a:rPr lang="en-US" sz="2400" dirty="0" smtClean="0">
                <a:latin typeface="Arial" panose="020B0604020202020204" pitchFamily="34" charset="0"/>
                <a:cs typeface="Arial" panose="020B0604020202020204" pitchFamily="34" charset="0"/>
              </a:rPr>
              <a:t>SMARTs </a:t>
            </a:r>
            <a:r>
              <a:rPr lang="en-US" sz="2400" dirty="0">
                <a:latin typeface="Arial" panose="020B0604020202020204" pitchFamily="34" charset="0"/>
                <a:cs typeface="Arial" panose="020B0604020202020204" pitchFamily="34" charset="0"/>
              </a:rPr>
              <a:t>are not Adaptive Experimental </a:t>
            </a:r>
            <a:r>
              <a:rPr lang="en-US" sz="2400" dirty="0" smtClean="0">
                <a:latin typeface="Arial" panose="020B0604020202020204" pitchFamily="34" charset="0"/>
                <a:cs typeface="Arial" panose="020B0604020202020204" pitchFamily="34" charset="0"/>
              </a:rPr>
              <a:t>Designs</a:t>
            </a:r>
          </a:p>
          <a:p>
            <a:pPr marL="739775" indent="-282575">
              <a:buFont typeface="Arial" pitchFamily="34" charset="0"/>
              <a:buChar char="–"/>
            </a:pPr>
            <a:r>
              <a:rPr lang="en-US" sz="2400" dirty="0" smtClean="0">
                <a:latin typeface="Arial" panose="020B0604020202020204" pitchFamily="34" charset="0"/>
                <a:cs typeface="Arial" panose="020B0604020202020204" pitchFamily="34" charset="0"/>
              </a:rPr>
              <a:t>SMARTs </a:t>
            </a:r>
            <a:r>
              <a:rPr lang="en-US" sz="2400" dirty="0">
                <a:latin typeface="Arial" panose="020B0604020202020204" pitchFamily="34" charset="0"/>
                <a:cs typeface="Arial" panose="020B0604020202020204" pitchFamily="34" charset="0"/>
              </a:rPr>
              <a:t>do inform development of Adaptive </a:t>
            </a:r>
            <a:r>
              <a:rPr lang="en-US" sz="2400" dirty="0" smtClean="0">
                <a:latin typeface="Arial" panose="020B0604020202020204" pitchFamily="34" charset="0"/>
                <a:cs typeface="Arial" panose="020B0604020202020204" pitchFamily="34" charset="0"/>
              </a:rPr>
              <a:t>Interventions</a:t>
            </a:r>
          </a:p>
          <a:p>
            <a:endParaRPr lang="en-US" sz="2800" dirty="0" smtClean="0">
              <a:solidFill>
                <a:schemeClr val="accent5">
                  <a:lumMod val="50000"/>
                </a:schemeClr>
              </a:solidFill>
              <a:latin typeface="Arial" panose="020B0604020202020204" pitchFamily="34" charset="0"/>
              <a:cs typeface="Arial" panose="020B0604020202020204" pitchFamily="34" charset="0"/>
            </a:endParaRPr>
          </a:p>
          <a:p>
            <a:pPr algn="ctr"/>
            <a:r>
              <a:rPr lang="en-US" dirty="0">
                <a:solidFill>
                  <a:srgbClr val="0000FF"/>
                </a:solidFill>
                <a:latin typeface="Arial" panose="020B0604020202020204" pitchFamily="34" charset="0"/>
                <a:cs typeface="Arial" panose="020B0604020202020204" pitchFamily="34" charset="0"/>
              </a:rPr>
              <a:t>http://www-personal.umich.edu/~dalmiral/slides/IMPACT_NC_2nov2012.pd</a:t>
            </a:r>
          </a:p>
        </p:txBody>
      </p:sp>
    </p:spTree>
    <p:extLst>
      <p:ext uri="{BB962C8B-B14F-4D97-AF65-F5344CB8AC3E}">
        <p14:creationId xmlns="" xmlns:p14="http://schemas.microsoft.com/office/powerpoint/2010/main" val="1967022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pPr algn="ctr"/>
            <a:r>
              <a:rPr lang="en-US" sz="3600" dirty="0" smtClean="0"/>
              <a:t>Recap of Adaptive Treatment / Interventions &amp; Adaptive Clinical Trials</a:t>
            </a:r>
            <a:endParaRPr lang="en-US" sz="3600" dirty="0"/>
          </a:p>
        </p:txBody>
      </p:sp>
      <p:sp>
        <p:nvSpPr>
          <p:cNvPr id="3" name="Content Placeholder 2"/>
          <p:cNvSpPr>
            <a:spLocks noGrp="1"/>
          </p:cNvSpPr>
          <p:nvPr>
            <p:ph idx="1"/>
          </p:nvPr>
        </p:nvSpPr>
        <p:spPr>
          <a:xfrm>
            <a:off x="457200" y="1600200"/>
            <a:ext cx="8229600" cy="5029200"/>
          </a:xfrm>
        </p:spPr>
        <p:txBody>
          <a:bodyPr>
            <a:normAutofit/>
          </a:bodyPr>
          <a:lstStyle/>
          <a:p>
            <a:pPr>
              <a:spcBef>
                <a:spcPts val="0"/>
              </a:spcBef>
              <a:spcAft>
                <a:spcPts val="600"/>
              </a:spcAft>
            </a:pPr>
            <a:r>
              <a:rPr lang="en-US" sz="2400" dirty="0" smtClean="0"/>
              <a:t>Both require more pre-planning </a:t>
            </a:r>
          </a:p>
          <a:p>
            <a:pPr lvl="1">
              <a:spcBef>
                <a:spcPts val="0"/>
              </a:spcBef>
            </a:pPr>
            <a:r>
              <a:rPr lang="en-US" sz="2400" dirty="0"/>
              <a:t>D</a:t>
            </a:r>
            <a:r>
              <a:rPr lang="en-US" sz="2400" dirty="0" smtClean="0"/>
              <a:t>esign </a:t>
            </a:r>
          </a:p>
          <a:p>
            <a:pPr lvl="1">
              <a:spcBef>
                <a:spcPts val="0"/>
              </a:spcBef>
            </a:pPr>
            <a:r>
              <a:rPr lang="en-US" sz="2400" dirty="0" smtClean="0"/>
              <a:t>Statistical</a:t>
            </a:r>
          </a:p>
          <a:p>
            <a:pPr lvl="1">
              <a:spcBef>
                <a:spcPts val="0"/>
              </a:spcBef>
              <a:spcAft>
                <a:spcPts val="1200"/>
              </a:spcAft>
            </a:pPr>
            <a:r>
              <a:rPr lang="en-US" sz="2400" dirty="0" smtClean="0"/>
              <a:t>Approval process</a:t>
            </a:r>
          </a:p>
          <a:p>
            <a:pPr>
              <a:spcBef>
                <a:spcPts val="0"/>
              </a:spcBef>
              <a:spcAft>
                <a:spcPts val="600"/>
              </a:spcAft>
            </a:pPr>
            <a:r>
              <a:rPr lang="en-US" sz="2400" dirty="0" smtClean="0"/>
              <a:t>Both provide important benefits</a:t>
            </a:r>
          </a:p>
          <a:p>
            <a:pPr lvl="1">
              <a:spcBef>
                <a:spcPts val="0"/>
              </a:spcBef>
            </a:pPr>
            <a:r>
              <a:rPr lang="en-US" sz="2400" dirty="0" smtClean="0"/>
              <a:t>Nimble</a:t>
            </a:r>
          </a:p>
          <a:p>
            <a:pPr lvl="1">
              <a:spcBef>
                <a:spcPts val="0"/>
              </a:spcBef>
              <a:spcAft>
                <a:spcPts val="1200"/>
              </a:spcAft>
            </a:pPr>
            <a:r>
              <a:rPr lang="en-US" sz="2400" dirty="0" smtClean="0"/>
              <a:t>Identify more optimal treatments &amp;/or doses</a:t>
            </a:r>
          </a:p>
          <a:p>
            <a:pPr>
              <a:spcBef>
                <a:spcPts val="0"/>
              </a:spcBef>
              <a:spcAft>
                <a:spcPts val="600"/>
              </a:spcAft>
            </a:pPr>
            <a:r>
              <a:rPr lang="en-US" sz="2400" dirty="0" smtClean="0"/>
              <a:t>Within CTN </a:t>
            </a:r>
          </a:p>
          <a:p>
            <a:pPr lvl="1">
              <a:spcBef>
                <a:spcPts val="0"/>
              </a:spcBef>
            </a:pPr>
            <a:r>
              <a:rPr lang="en-US" sz="2400" dirty="0" smtClean="0"/>
              <a:t>More likely to use Adaptive Treatment/Interventions than Adaptive Designs  </a:t>
            </a:r>
            <a:endParaRPr lang="en-US" sz="2400"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600" dirty="0" smtClean="0"/>
              <a:t>Q&amp;A – Questions / Comments</a:t>
            </a:r>
            <a:endParaRPr lang="en-US" sz="3600" dirty="0"/>
          </a:p>
        </p:txBody>
      </p:sp>
      <p:sp>
        <p:nvSpPr>
          <p:cNvPr id="23" name="TextBox 22"/>
          <p:cNvSpPr txBox="1"/>
          <p:nvPr/>
        </p:nvSpPr>
        <p:spPr>
          <a:xfrm>
            <a:off x="1066800" y="5943600"/>
            <a:ext cx="7467600" cy="646331"/>
          </a:xfrm>
          <a:prstGeom prst="rect">
            <a:avLst/>
          </a:prstGeom>
          <a:noFill/>
        </p:spPr>
        <p:txBody>
          <a:bodyPr wrap="square" rtlCol="0">
            <a:spAutoFit/>
          </a:bodyPr>
          <a:lstStyle/>
          <a:p>
            <a:pPr algn="ctr"/>
            <a:r>
              <a:rPr lang="en-US" i="1" dirty="0" smtClean="0">
                <a:solidFill>
                  <a:srgbClr val="2F7F95"/>
                </a:solidFill>
                <a:latin typeface="Times New Roman" pitchFamily="18" charset="0"/>
                <a:cs typeface="Times New Roman" pitchFamily="18" charset="0"/>
              </a:rPr>
              <a:t>Alternatively, questions can be directed to the presenter by sending an email to </a:t>
            </a:r>
            <a:r>
              <a:rPr lang="en-US" dirty="0" smtClean="0">
                <a:solidFill>
                  <a:srgbClr val="2F7F95"/>
                </a:solidFill>
                <a:latin typeface="Arial" pitchFamily="34" charset="0"/>
                <a:cs typeface="Arial" pitchFamily="34" charset="0"/>
              </a:rPr>
              <a:t>CTNtraining@emmes.com</a:t>
            </a:r>
            <a:r>
              <a:rPr lang="en-US" dirty="0" smtClean="0">
                <a:solidFill>
                  <a:srgbClr val="2F7F95"/>
                </a:solidFill>
                <a:latin typeface="Times New Roman" pitchFamily="18" charset="0"/>
                <a:cs typeface="Times New Roman" pitchFamily="18" charset="0"/>
              </a:rPr>
              <a:t>.</a:t>
            </a:r>
            <a:endParaRPr lang="en-US" dirty="0">
              <a:solidFill>
                <a:srgbClr val="2F7F95"/>
              </a:solidFill>
              <a:latin typeface="Times New Roman" pitchFamily="18" charset="0"/>
              <a:cs typeface="Times New Roman" pitchFamily="18" charset="0"/>
            </a:endParaRPr>
          </a:p>
        </p:txBody>
      </p:sp>
      <p:pic>
        <p:nvPicPr>
          <p:cNvPr id="7" name="Picture 6" descr="C:\Documents and Settings\twilliams\Local Settings\Temporary Internet Files\Content.IE5\FE613RJK\MP900315598[1].jpg"/>
          <p:cNvPicPr>
            <a:picLocks noChangeAspect="1" noChangeArrowheads="1"/>
          </p:cNvPicPr>
          <p:nvPr/>
        </p:nvPicPr>
        <p:blipFill>
          <a:blip r:embed="rId2" cstate="print">
            <a:duotone>
              <a:schemeClr val="accent5">
                <a:shade val="45000"/>
                <a:satMod val="135000"/>
              </a:schemeClr>
              <a:prstClr val="white"/>
            </a:duotone>
          </a:blip>
          <a:srcRect/>
          <a:stretch>
            <a:fillRect/>
          </a:stretch>
        </p:blipFill>
        <p:spPr bwMode="auto">
          <a:xfrm>
            <a:off x="2286000" y="1752600"/>
            <a:ext cx="4572000" cy="3261360"/>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87437027-5FF1-486D-B737-A5A608BA98E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600" dirty="0" smtClean="0"/>
              <a:t>References</a:t>
            </a:r>
            <a:endParaRPr lang="en-US" sz="3600" dirty="0"/>
          </a:p>
        </p:txBody>
      </p:sp>
      <p:sp>
        <p:nvSpPr>
          <p:cNvPr id="3" name="Content Placeholder 2"/>
          <p:cNvSpPr>
            <a:spLocks noGrp="1"/>
          </p:cNvSpPr>
          <p:nvPr>
            <p:ph idx="1"/>
          </p:nvPr>
        </p:nvSpPr>
        <p:spPr>
          <a:xfrm>
            <a:off x="457200" y="1873250"/>
            <a:ext cx="8229600" cy="4222750"/>
          </a:xfrm>
        </p:spPr>
        <p:txBody>
          <a:bodyPr>
            <a:noAutofit/>
          </a:bodyPr>
          <a:lstStyle/>
          <a:p>
            <a:pPr marL="228600" indent="-228600">
              <a:spcBef>
                <a:spcPts val="0"/>
              </a:spcBef>
              <a:spcAft>
                <a:spcPts val="1800"/>
              </a:spcAft>
              <a:tabLst>
                <a:tab pos="228600" algn="l"/>
              </a:tabLst>
            </a:pPr>
            <a:r>
              <a:rPr lang="en-US" sz="1400" dirty="0" err="1" smtClean="0"/>
              <a:t>Bierman</a:t>
            </a:r>
            <a:r>
              <a:rPr lang="en-US" sz="1400" dirty="0" smtClean="0"/>
              <a:t>, KL, Nix, RL, Maples, JL, et al (2006) Examining clinical judgment in an adaptive intervention design: the fast track program. </a:t>
            </a:r>
            <a:r>
              <a:rPr lang="en-US" sz="1400" i="1" dirty="0" smtClean="0"/>
              <a:t>J Consult </a:t>
            </a:r>
            <a:r>
              <a:rPr lang="en-US" sz="1400" i="1" dirty="0" err="1" smtClean="0"/>
              <a:t>Clin</a:t>
            </a:r>
            <a:r>
              <a:rPr lang="en-US" sz="1400" i="1" dirty="0" smtClean="0"/>
              <a:t> Psychol</a:t>
            </a:r>
            <a:r>
              <a:rPr lang="en-US" sz="1400" dirty="0" smtClean="0"/>
              <a:t>. 74(3):468-481.</a:t>
            </a:r>
          </a:p>
          <a:p>
            <a:pPr marL="228600" indent="-228600">
              <a:spcBef>
                <a:spcPts val="0"/>
              </a:spcBef>
              <a:spcAft>
                <a:spcPts val="1800"/>
              </a:spcAft>
              <a:tabLst>
                <a:tab pos="228600" algn="l"/>
              </a:tabLst>
            </a:pPr>
            <a:r>
              <a:rPr lang="en-US" sz="1400" dirty="0" err="1"/>
              <a:t>Brooner</a:t>
            </a:r>
            <a:r>
              <a:rPr lang="en-US" sz="1400" dirty="0"/>
              <a:t>, RK, </a:t>
            </a:r>
            <a:r>
              <a:rPr lang="en-US" sz="1400" dirty="0" err="1"/>
              <a:t>Kidorf</a:t>
            </a:r>
            <a:r>
              <a:rPr lang="en-US" sz="1400" dirty="0"/>
              <a:t>, M (2002) Using Behavioral Reinforcement To Improve Methadone Treatment </a:t>
            </a:r>
            <a:r>
              <a:rPr lang="en-US" sz="1400" i="1" dirty="0"/>
              <a:t>Participation </a:t>
            </a:r>
            <a:r>
              <a:rPr lang="en-US" sz="1400" i="1" dirty="0" err="1"/>
              <a:t>Sci</a:t>
            </a:r>
            <a:r>
              <a:rPr lang="en-US" sz="1400" i="1" dirty="0"/>
              <a:t> </a:t>
            </a:r>
            <a:r>
              <a:rPr lang="en-US" sz="1400" i="1" dirty="0" err="1"/>
              <a:t>Pract</a:t>
            </a:r>
            <a:r>
              <a:rPr lang="en-US" sz="1400" i="1" dirty="0"/>
              <a:t> Perspect.</a:t>
            </a:r>
            <a:r>
              <a:rPr lang="en-US" sz="1400" dirty="0"/>
              <a:t>1(1): 38–47</a:t>
            </a:r>
            <a:r>
              <a:rPr lang="en-US" sz="1400" dirty="0" smtClean="0"/>
              <a:t>.</a:t>
            </a:r>
          </a:p>
          <a:p>
            <a:pPr marL="228600" indent="-228600">
              <a:spcBef>
                <a:spcPts val="0"/>
              </a:spcBef>
              <a:spcAft>
                <a:spcPts val="1800"/>
              </a:spcAft>
              <a:tabLst>
                <a:tab pos="228600" algn="l"/>
              </a:tabLst>
            </a:pPr>
            <a:r>
              <a:rPr lang="en-US" sz="1400" dirty="0" smtClean="0"/>
              <a:t>Brown, CH, Ten Have, TR, Jo, B et al. (2009)Adaptive designs for randomized trials in public health. </a:t>
            </a:r>
            <a:r>
              <a:rPr lang="en-US" sz="1400" i="1" dirty="0" err="1" smtClean="0"/>
              <a:t>Annu</a:t>
            </a:r>
            <a:r>
              <a:rPr lang="en-US" sz="1400" i="1" dirty="0" smtClean="0"/>
              <a:t> Rev Public Health</a:t>
            </a:r>
            <a:r>
              <a:rPr lang="en-US" sz="1400" dirty="0" smtClean="0"/>
              <a:t>. 30:1-25.</a:t>
            </a:r>
          </a:p>
          <a:p>
            <a:pPr marL="228600" indent="-228600">
              <a:spcBef>
                <a:spcPts val="0"/>
              </a:spcBef>
              <a:spcAft>
                <a:spcPts val="1800"/>
              </a:spcAft>
              <a:tabLst>
                <a:tab pos="228600" algn="l"/>
              </a:tabLst>
            </a:pPr>
            <a:r>
              <a:rPr lang="en-US" sz="1400" dirty="0" smtClean="0"/>
              <a:t>Coffey, CS, Levin, B, Clark, C, et al. (2012) Overview, hurdles, and future work in adaptive designs: perspectives from a National Institutes of Health-funded workshop. </a:t>
            </a:r>
            <a:r>
              <a:rPr lang="en-US" sz="1400" i="1" dirty="0" smtClean="0"/>
              <a:t>Clinical Trials</a:t>
            </a:r>
            <a:r>
              <a:rPr lang="en-US" sz="1400" dirty="0" smtClean="0"/>
              <a:t>. 9:671-680.</a:t>
            </a:r>
            <a:endParaRPr lang="en-US" sz="1400" dirty="0"/>
          </a:p>
          <a:p>
            <a:pPr marL="228600" indent="-228600">
              <a:spcBef>
                <a:spcPts val="0"/>
              </a:spcBef>
              <a:spcAft>
                <a:spcPts val="1800"/>
              </a:spcAft>
              <a:tabLst>
                <a:tab pos="228600" algn="l"/>
              </a:tabLst>
            </a:pPr>
            <a:r>
              <a:rPr lang="en-US" sz="1400" dirty="0" smtClean="0"/>
              <a:t>Gallo, P, Chuang-Stein, C, </a:t>
            </a:r>
            <a:r>
              <a:rPr lang="en-US" sz="1400" dirty="0" err="1" smtClean="0"/>
              <a:t>Dragalin</a:t>
            </a:r>
            <a:r>
              <a:rPr lang="en-US" sz="1400" dirty="0" smtClean="0"/>
              <a:t>, V,  et al (2006) Adaptive designs in clinical drug development – an executive summary of the </a:t>
            </a:r>
            <a:r>
              <a:rPr lang="en-US" sz="1400" dirty="0" err="1" smtClean="0"/>
              <a:t>PhRMA</a:t>
            </a:r>
            <a:r>
              <a:rPr lang="en-US" sz="1400" dirty="0" smtClean="0"/>
              <a:t> working group. </a:t>
            </a:r>
            <a:r>
              <a:rPr lang="en-US" sz="1400" i="1" dirty="0" smtClean="0"/>
              <a:t>J of Biopharmaceutical Statistics</a:t>
            </a:r>
            <a:r>
              <a:rPr lang="en-US" sz="1400" dirty="0" smtClean="0"/>
              <a:t>. 16:275-283.</a:t>
            </a:r>
          </a:p>
          <a:p>
            <a:pPr marL="228600" indent="-228600">
              <a:spcBef>
                <a:spcPts val="0"/>
              </a:spcBef>
              <a:spcAft>
                <a:spcPts val="1800"/>
              </a:spcAft>
              <a:tabLst>
                <a:tab pos="228600" algn="l"/>
              </a:tabLst>
            </a:pPr>
            <a:r>
              <a:rPr lang="en-US" sz="1400" dirty="0" err="1" smtClean="0"/>
              <a:t>Kairalla</a:t>
            </a:r>
            <a:r>
              <a:rPr lang="en-US" sz="1400" dirty="0" smtClean="0"/>
              <a:t>, J., </a:t>
            </a:r>
            <a:r>
              <a:rPr lang="en-US" sz="1400" dirty="0" err="1" smtClean="0"/>
              <a:t>Correy</a:t>
            </a:r>
            <a:r>
              <a:rPr lang="en-US" sz="1400" dirty="0" smtClean="0"/>
              <a:t>, C., </a:t>
            </a:r>
            <a:r>
              <a:rPr lang="en-US" sz="1400" dirty="0" err="1" smtClean="0"/>
              <a:t>Thoman</a:t>
            </a:r>
            <a:r>
              <a:rPr lang="en-US" sz="1400" dirty="0" smtClean="0"/>
              <a:t>, M. and Muller, K.   (2012).  Adaptive trial designs: A review of barriers and opportunities.  </a:t>
            </a:r>
            <a:r>
              <a:rPr lang="en-US" sz="1400" i="1" dirty="0" smtClean="0"/>
              <a:t>Trials 13(145).  </a:t>
            </a:r>
            <a:r>
              <a:rPr lang="en-US" sz="1400" dirty="0" smtClean="0"/>
              <a:t>PMCID: PMC3519822.  Retrieved from </a:t>
            </a:r>
            <a:r>
              <a:rPr lang="en-US" sz="1400" dirty="0" smtClean="0">
                <a:hlinkClick r:id="rId2"/>
              </a:rPr>
              <a:t>http://www.trialsjournal.com/content/13/1/145</a:t>
            </a:r>
            <a:r>
              <a:rPr lang="en-US" sz="1400" dirty="0" smtClean="0"/>
              <a:t>. </a:t>
            </a:r>
          </a:p>
        </p:txBody>
      </p:sp>
      <p:sp>
        <p:nvSpPr>
          <p:cNvPr id="4" name="Slide Number Placeholder 3"/>
          <p:cNvSpPr>
            <a:spLocks noGrp="1"/>
          </p:cNvSpPr>
          <p:nvPr>
            <p:ph type="sldNum" sz="quarter" idx="12"/>
          </p:nvPr>
        </p:nvSpPr>
        <p:spPr/>
        <p:txBody>
          <a:bodyPr/>
          <a:lstStyle/>
          <a:p>
            <a:fld id="{87437027-5FF1-486D-B737-A5A608BA98ED}"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600" dirty="0" smtClean="0"/>
              <a:t>References</a:t>
            </a:r>
            <a:endParaRPr lang="en-US" sz="3600" dirty="0"/>
          </a:p>
        </p:txBody>
      </p:sp>
      <p:sp>
        <p:nvSpPr>
          <p:cNvPr id="3" name="Content Placeholder 2"/>
          <p:cNvSpPr>
            <a:spLocks noGrp="1"/>
          </p:cNvSpPr>
          <p:nvPr>
            <p:ph idx="1"/>
          </p:nvPr>
        </p:nvSpPr>
        <p:spPr>
          <a:xfrm>
            <a:off x="457200" y="1873250"/>
            <a:ext cx="8229600" cy="4756150"/>
          </a:xfrm>
        </p:spPr>
        <p:txBody>
          <a:bodyPr>
            <a:noAutofit/>
          </a:bodyPr>
          <a:lstStyle/>
          <a:p>
            <a:pPr marL="228600" indent="-228600">
              <a:spcBef>
                <a:spcPts val="0"/>
              </a:spcBef>
              <a:spcAft>
                <a:spcPts val="1800"/>
              </a:spcAft>
              <a:tabLst>
                <a:tab pos="228600" algn="l"/>
              </a:tabLst>
            </a:pPr>
            <a:r>
              <a:rPr lang="en-US" sz="1400" dirty="0" smtClean="0"/>
              <a:t>King, VL, </a:t>
            </a:r>
            <a:r>
              <a:rPr lang="en-US" sz="1400" dirty="0" err="1" smtClean="0"/>
              <a:t>Kidorf</a:t>
            </a:r>
            <a:r>
              <a:rPr lang="en-US" sz="1400" dirty="0" smtClean="0"/>
              <a:t>, MS, </a:t>
            </a:r>
            <a:r>
              <a:rPr lang="en-US" sz="1400" dirty="0" err="1" smtClean="0"/>
              <a:t>Stoller</a:t>
            </a:r>
            <a:r>
              <a:rPr lang="en-US" sz="1400" dirty="0" smtClean="0"/>
              <a:t>, KB et al (2006) A 12 month controlled trial of methadone medical maintenance integrated into an adaptive treatment model. </a:t>
            </a:r>
            <a:r>
              <a:rPr lang="en-US" sz="1400" i="1" dirty="0" smtClean="0"/>
              <a:t>J </a:t>
            </a:r>
            <a:r>
              <a:rPr lang="en-US" sz="1400" i="1" dirty="0" err="1" smtClean="0"/>
              <a:t>Subst</a:t>
            </a:r>
            <a:r>
              <a:rPr lang="en-US" sz="1400" i="1" dirty="0" smtClean="0"/>
              <a:t> Abuse Treat.</a:t>
            </a:r>
            <a:r>
              <a:rPr lang="en-US" sz="1400" dirty="0" smtClean="0"/>
              <a:t> 31:385-393.</a:t>
            </a:r>
          </a:p>
          <a:p>
            <a:pPr marL="228600" indent="-228600">
              <a:spcBef>
                <a:spcPts val="0"/>
              </a:spcBef>
              <a:spcAft>
                <a:spcPts val="1800"/>
              </a:spcAft>
              <a:tabLst>
                <a:tab pos="228600" algn="l"/>
              </a:tabLst>
            </a:pPr>
            <a:r>
              <a:rPr lang="en-US" sz="1400" dirty="0" err="1" smtClean="0"/>
              <a:t>Mahajan</a:t>
            </a:r>
            <a:r>
              <a:rPr lang="en-US" sz="1400" dirty="0" smtClean="0"/>
              <a:t>, R, Gupta, K (2010) Adaptive design clinical trials: Methodology, challenges and prospect. </a:t>
            </a:r>
            <a:r>
              <a:rPr lang="en-US" sz="1400" i="1" dirty="0" smtClean="0"/>
              <a:t>Indian J </a:t>
            </a:r>
            <a:r>
              <a:rPr lang="en-US" sz="1400" i="1" dirty="0" err="1" smtClean="0"/>
              <a:t>Pharmacol</a:t>
            </a:r>
            <a:r>
              <a:rPr lang="en-US" sz="1400" dirty="0" smtClean="0"/>
              <a:t>. 42(4):201-207.</a:t>
            </a:r>
          </a:p>
          <a:p>
            <a:pPr marL="228600" indent="-228600">
              <a:spcBef>
                <a:spcPts val="0"/>
              </a:spcBef>
              <a:spcAft>
                <a:spcPts val="1800"/>
              </a:spcAft>
              <a:tabLst>
                <a:tab pos="228600" algn="l"/>
              </a:tabLst>
            </a:pPr>
            <a:r>
              <a:rPr lang="en-US" sz="1400" dirty="0" smtClean="0"/>
              <a:t>Marlowe, DB, </a:t>
            </a:r>
            <a:r>
              <a:rPr lang="en-US" sz="1400" dirty="0" err="1" smtClean="0"/>
              <a:t>Festinger</a:t>
            </a:r>
            <a:r>
              <a:rPr lang="en-US" sz="1400" dirty="0" smtClean="0"/>
              <a:t>, DS, Arabia, PL, et al. (2008) Adaptive interventions in drug court: a pilot experiment. </a:t>
            </a:r>
            <a:r>
              <a:rPr lang="en-US" sz="1400" i="1" dirty="0" err="1" smtClean="0"/>
              <a:t>Crim</a:t>
            </a:r>
            <a:r>
              <a:rPr lang="en-US" sz="1400" i="1" dirty="0" smtClean="0"/>
              <a:t> Justice Rev. </a:t>
            </a:r>
            <a:r>
              <a:rPr lang="en-US" sz="1400" dirty="0" smtClean="0"/>
              <a:t>33(3):343-360.</a:t>
            </a:r>
          </a:p>
          <a:p>
            <a:pPr marL="228600" indent="-228600">
              <a:spcBef>
                <a:spcPts val="0"/>
              </a:spcBef>
              <a:spcAft>
                <a:spcPts val="1800"/>
              </a:spcAft>
              <a:tabLst>
                <a:tab pos="228600" algn="l"/>
              </a:tabLst>
            </a:pPr>
            <a:r>
              <a:rPr lang="en-US" sz="1400" dirty="0" smtClean="0"/>
              <a:t>Murphy, SA (2005) An experimental design for the development of adaptive treatment strategies. </a:t>
            </a:r>
            <a:r>
              <a:rPr lang="en-US" sz="1400" i="1" dirty="0" smtClean="0"/>
              <a:t>Statistics in Medicine</a:t>
            </a:r>
            <a:r>
              <a:rPr lang="en-US" sz="1400" dirty="0" smtClean="0"/>
              <a:t>. 24:1455-1481.</a:t>
            </a:r>
          </a:p>
          <a:p>
            <a:pPr marL="228600" indent="-228600">
              <a:spcBef>
                <a:spcPts val="0"/>
              </a:spcBef>
              <a:spcAft>
                <a:spcPts val="1800"/>
              </a:spcAft>
              <a:tabLst>
                <a:tab pos="228600" algn="l"/>
              </a:tabLst>
            </a:pPr>
            <a:r>
              <a:rPr lang="en-US" sz="1400" dirty="0" smtClean="0"/>
              <a:t>US Department of Health and Human Services Food and Drug Administration, Center for Drug Evaluation and Research (CDER) Center for Biologics Evaluation and Research CBER.  (2010).  Guidance for industry:  Adaptive design in clinical trials for drugs and biologics (Draft).   Retrieved from </a:t>
            </a:r>
            <a:r>
              <a:rPr lang="en-US" sz="1400" dirty="0" smtClean="0">
                <a:hlinkClick r:id="rId2"/>
              </a:rPr>
              <a:t>http://www.fda.gov/downloads/Drugs/.../</a:t>
            </a:r>
            <a:r>
              <a:rPr lang="en-US" sz="1400" dirty="0" err="1" smtClean="0">
                <a:hlinkClick r:id="rId2"/>
              </a:rPr>
              <a:t>Guidances</a:t>
            </a:r>
            <a:r>
              <a:rPr lang="en-US" sz="1400" dirty="0" smtClean="0">
                <a:hlinkClick r:id="rId2"/>
              </a:rPr>
              <a:t>/ucm201790.pdf</a:t>
            </a:r>
            <a:r>
              <a:rPr lang="en-US" sz="1400" dirty="0" smtClean="0"/>
              <a:t>. </a:t>
            </a:r>
            <a:endParaRPr lang="en-US" sz="1400" i="1" dirty="0" smtClean="0"/>
          </a:p>
        </p:txBody>
      </p:sp>
      <p:sp>
        <p:nvSpPr>
          <p:cNvPr id="4" name="Slide Number Placeholder 3"/>
          <p:cNvSpPr>
            <a:spLocks noGrp="1"/>
          </p:cNvSpPr>
          <p:nvPr>
            <p:ph type="sldNum" sz="quarter" idx="12"/>
          </p:nvPr>
        </p:nvSpPr>
        <p:spPr/>
        <p:txBody>
          <a:bodyPr/>
          <a:lstStyle/>
          <a:p>
            <a:fld id="{87437027-5FF1-486D-B737-A5A608BA98ED}" type="slidenum">
              <a:rPr lang="en-US" smtClean="0"/>
              <a:pPr/>
              <a:t>28</a:t>
            </a:fld>
            <a:endParaRPr lang="en-US" dirty="0"/>
          </a:p>
        </p:txBody>
      </p:sp>
      <p:sp>
        <p:nvSpPr>
          <p:cNvPr id="5" name="TextBox 4"/>
          <p:cNvSpPr txBox="1"/>
          <p:nvPr/>
        </p:nvSpPr>
        <p:spPr>
          <a:xfrm>
            <a:off x="6858000" y="1066800"/>
            <a:ext cx="1540806" cy="400110"/>
          </a:xfrm>
          <a:prstGeom prst="rect">
            <a:avLst/>
          </a:prstGeom>
          <a:noFill/>
        </p:spPr>
        <p:txBody>
          <a:bodyPr wrap="square" rtlCol="0">
            <a:spAutoFit/>
          </a:bodyPr>
          <a:lstStyle/>
          <a:p>
            <a:r>
              <a:rPr lang="en-US" sz="2000" i="1" dirty="0" smtClean="0">
                <a:solidFill>
                  <a:schemeClr val="accent5">
                    <a:lumMod val="50000"/>
                  </a:schemeClr>
                </a:solidFill>
                <a:latin typeface="Arial" pitchFamily="34" charset="0"/>
                <a:cs typeface="Arial" pitchFamily="34" charset="0"/>
              </a:rPr>
              <a:t>Continued</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ctr"/>
            <a:r>
              <a:rPr lang="en-US" sz="3600" dirty="0" smtClean="0"/>
              <a:t>Survey Reminder</a:t>
            </a:r>
            <a:endParaRPr lang="en-US" sz="3600" dirty="0"/>
          </a:p>
        </p:txBody>
      </p:sp>
      <p:sp>
        <p:nvSpPr>
          <p:cNvPr id="5" name="Title 1"/>
          <p:cNvSpPr txBox="1">
            <a:spLocks/>
          </p:cNvSpPr>
          <p:nvPr/>
        </p:nvSpPr>
        <p:spPr>
          <a:xfrm>
            <a:off x="533400" y="3505200"/>
            <a:ext cx="8153400" cy="457200"/>
          </a:xfrm>
          <a:prstGeom prst="rect">
            <a:avLst/>
          </a:prstGeom>
        </p:spPr>
        <p:txBody>
          <a:bodyPr vert="horz" lIns="91440" tIns="45720" rIns="91440" bIns="45720" rtlCol="0" anchor="t">
            <a:normAutofit fontScale="625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4400" b="1" u="sng" strike="noStrike" kern="1200" cap="none" spc="0" normalizeH="0" baseline="0" noProof="0" dirty="0" smtClean="0">
                <a:ln>
                  <a:noFill/>
                </a:ln>
                <a:solidFill>
                  <a:schemeClr val="accent5">
                    <a:lumMod val="50000"/>
                  </a:schemeClr>
                </a:solidFill>
                <a:uLnTx/>
                <a:uFillTx/>
                <a:latin typeface="Century Gothic" pitchFamily="34" charset="0"/>
                <a:ea typeface="+mj-ea"/>
                <a:cs typeface="Arial" pitchFamily="34" charset="0"/>
              </a:rPr>
              <a:t>Upcoming Webinar</a:t>
            </a:r>
          </a:p>
        </p:txBody>
      </p:sp>
      <p:sp>
        <p:nvSpPr>
          <p:cNvPr id="6" name="Title 1"/>
          <p:cNvSpPr txBox="1">
            <a:spLocks/>
          </p:cNvSpPr>
          <p:nvPr/>
        </p:nvSpPr>
        <p:spPr>
          <a:xfrm>
            <a:off x="685800" y="1752600"/>
            <a:ext cx="7848600" cy="1219200"/>
          </a:xfrm>
          <a:prstGeom prst="rect">
            <a:avLst/>
          </a:prstGeom>
        </p:spPr>
        <p:txBody>
          <a:bodyPr vert="horz" lIns="91440" tIns="45720" rIns="91440" bIns="45720" rtlCol="0" anchor="t">
            <a:noAutofit/>
          </a:bodyPr>
          <a:lstStyle/>
          <a:p>
            <a:pPr lvl="0" algn="just">
              <a:spcBef>
                <a:spcPct val="0"/>
              </a:spcBef>
            </a:pPr>
            <a:r>
              <a:rPr lang="en-US" sz="1900" dirty="0" smtClean="0">
                <a:solidFill>
                  <a:srgbClr val="1C474B"/>
                </a:solidFill>
                <a:latin typeface="Arial" pitchFamily="34" charset="0"/>
                <a:ea typeface="+mj-ea"/>
                <a:cs typeface="Arial" pitchFamily="34" charset="0"/>
              </a:rPr>
              <a:t>The NIDA CCC encourages all to complete the survey issued to participants directly following this webinar session, as this is the primary collective tool for rating your experience with this and other webinars, and for communicating the interests and needs of CTN members and associates.</a:t>
            </a:r>
            <a:endParaRPr kumimoji="0" lang="en-US" sz="1900" b="0" strike="noStrike" kern="1200" cap="none" spc="0" normalizeH="0" baseline="0" noProof="0" dirty="0" smtClean="0">
              <a:ln>
                <a:noFill/>
              </a:ln>
              <a:solidFill>
                <a:srgbClr val="1C474B"/>
              </a:solidFill>
              <a:uLnTx/>
              <a:uFillTx/>
              <a:latin typeface="Arial" pitchFamily="34" charset="0"/>
              <a:ea typeface="+mj-ea"/>
              <a:cs typeface="Arial" pitchFamily="34" charset="0"/>
            </a:endParaRPr>
          </a:p>
        </p:txBody>
      </p:sp>
      <p:sp>
        <p:nvSpPr>
          <p:cNvPr id="7" name="Slide Number Placeholder 6"/>
          <p:cNvSpPr>
            <a:spLocks noGrp="1"/>
          </p:cNvSpPr>
          <p:nvPr>
            <p:ph type="sldNum" sz="quarter" idx="12"/>
          </p:nvPr>
        </p:nvSpPr>
        <p:spPr/>
        <p:txBody>
          <a:bodyPr/>
          <a:lstStyle/>
          <a:p>
            <a:fld id="{87437027-5FF1-486D-B737-A5A608BA98ED}" type="slidenum">
              <a:rPr lang="en-US" smtClean="0"/>
              <a:pPr/>
              <a:t>29</a:t>
            </a:fld>
            <a:endParaRPr lang="en-US"/>
          </a:p>
        </p:txBody>
      </p:sp>
      <p:sp>
        <p:nvSpPr>
          <p:cNvPr id="8" name="TextBox 7"/>
          <p:cNvSpPr txBox="1"/>
          <p:nvPr/>
        </p:nvSpPr>
        <p:spPr>
          <a:xfrm>
            <a:off x="1331258" y="4112329"/>
            <a:ext cx="6517342" cy="1831271"/>
          </a:xfrm>
          <a:prstGeom prst="rect">
            <a:avLst/>
          </a:prstGeom>
          <a:solidFill>
            <a:srgbClr val="D58315"/>
          </a:solidFill>
          <a:effectLst>
            <a:outerShdw blurRad="50800" dist="38100" dir="2700000" algn="tl" rotWithShape="0">
              <a:prstClr val="black">
                <a:alpha val="40000"/>
              </a:prstClr>
            </a:outerShdw>
          </a:effectLst>
        </p:spPr>
        <p:txBody>
          <a:bodyPr wrap="square" rtlCol="0">
            <a:spAutoFit/>
          </a:bodyPr>
          <a:lstStyle/>
          <a:p>
            <a:pPr algn="ctr">
              <a:spcBef>
                <a:spcPts val="1200"/>
              </a:spcBef>
            </a:pPr>
            <a:r>
              <a:rPr lang="en-US" sz="28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GETTING MULTI-SITE TRIALS UP AND RUNNING ON TIME</a:t>
            </a:r>
          </a:p>
          <a:p>
            <a:pPr algn="ctr"/>
            <a:r>
              <a:rPr lang="en-US" sz="2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Wednesday, November 20, 2013</a:t>
            </a:r>
          </a:p>
          <a:p>
            <a:pPr algn="ctr">
              <a:spcBef>
                <a:spcPts val="600"/>
              </a:spcBef>
              <a:spcAft>
                <a:spcPts val="600"/>
              </a:spcAft>
            </a:pPr>
            <a:r>
              <a:rPr lang="en-US" sz="260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1:00 pm to 2:30 pm ET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What is meant by "Adaptive"</a:t>
            </a:r>
            <a:br>
              <a:rPr lang="en-US" sz="3600" dirty="0" smtClean="0"/>
            </a:br>
            <a:r>
              <a:rPr lang="en-US" sz="3600" dirty="0" smtClean="0"/>
              <a:t>in research descriptions</a:t>
            </a:r>
            <a:endParaRPr lang="en-US" sz="3600" dirty="0"/>
          </a:p>
        </p:txBody>
      </p:sp>
      <p:sp>
        <p:nvSpPr>
          <p:cNvPr id="3" name="Content Placeholder 2"/>
          <p:cNvSpPr>
            <a:spLocks noGrp="1"/>
          </p:cNvSpPr>
          <p:nvPr>
            <p:ph idx="1"/>
          </p:nvPr>
        </p:nvSpPr>
        <p:spPr>
          <a:xfrm>
            <a:off x="457200" y="1600200"/>
            <a:ext cx="8229600" cy="4038600"/>
          </a:xfrm>
        </p:spPr>
        <p:txBody>
          <a:bodyPr>
            <a:noAutofit/>
          </a:bodyPr>
          <a:lstStyle/>
          <a:p>
            <a:pPr marL="0" indent="0">
              <a:spcBef>
                <a:spcPts val="0"/>
              </a:spcBef>
              <a:spcAft>
                <a:spcPts val="1200"/>
              </a:spcAft>
              <a:buNone/>
            </a:pPr>
            <a:r>
              <a:rPr lang="en-US" sz="2400" dirty="0" smtClean="0"/>
              <a:t>Different ways “adaptive” used in clinical research within evolving fields. Different ways to adapt:</a:t>
            </a:r>
          </a:p>
          <a:p>
            <a:r>
              <a:rPr lang="en-US" sz="2400" dirty="0" smtClean="0"/>
              <a:t>Adaptive treatment/intervention</a:t>
            </a:r>
          </a:p>
          <a:p>
            <a:pPr lvl="1"/>
            <a:r>
              <a:rPr lang="en-US" sz="2400" dirty="0"/>
              <a:t>The intervention or delivery of the intervention in a </a:t>
            </a:r>
            <a:r>
              <a:rPr lang="en-US" sz="2400" dirty="0" smtClean="0"/>
              <a:t>trial.</a:t>
            </a:r>
          </a:p>
          <a:p>
            <a:r>
              <a:rPr lang="en-US" sz="2400" dirty="0" smtClean="0"/>
              <a:t>Adaptive design</a:t>
            </a:r>
          </a:p>
          <a:p>
            <a:pPr lvl="1"/>
            <a:r>
              <a:rPr lang="en-US" sz="2400" dirty="0" smtClean="0"/>
              <a:t>A current ongoing trial.</a:t>
            </a:r>
          </a:p>
          <a:p>
            <a:pPr lvl="1"/>
            <a:r>
              <a:rPr lang="en-US" sz="2400" dirty="0" smtClean="0"/>
              <a:t>Future trials.</a:t>
            </a:r>
          </a:p>
          <a:p>
            <a:pPr>
              <a:buNone/>
            </a:pPr>
            <a:endParaRPr lang="en-US" sz="2400" dirty="0" smtClean="0"/>
          </a:p>
          <a:p>
            <a:endParaRPr lang="en-US" sz="2400" dirty="0" smtClean="0"/>
          </a:p>
          <a:p>
            <a:pPr marL="0" indent="0">
              <a:buNone/>
            </a:pPr>
            <a:endParaRPr lang="en-US" sz="2400" dirty="0" smtClean="0"/>
          </a:p>
          <a:p>
            <a:pPr marL="457200" lvl="1" indent="0">
              <a:buNone/>
            </a:pPr>
            <a:endParaRPr lang="en-US" sz="2400"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3</a:t>
            </a:fld>
            <a:endParaRPr lang="en-US"/>
          </a:p>
        </p:txBody>
      </p:sp>
      <p:sp>
        <p:nvSpPr>
          <p:cNvPr id="5" name="TextBox 4"/>
          <p:cNvSpPr txBox="1"/>
          <p:nvPr/>
        </p:nvSpPr>
        <p:spPr>
          <a:xfrm>
            <a:off x="0" y="5638800"/>
            <a:ext cx="9144000" cy="830997"/>
          </a:xfrm>
          <a:prstGeom prst="rect">
            <a:avLst/>
          </a:prstGeom>
          <a:noFill/>
        </p:spPr>
        <p:txBody>
          <a:bodyPr wrap="square" rtlCol="0">
            <a:spAutoFit/>
          </a:bodyPr>
          <a:lstStyle/>
          <a:p>
            <a:pPr algn="ctr"/>
            <a:r>
              <a:rPr lang="en-US" sz="2400" b="1" i="1" dirty="0" smtClean="0">
                <a:solidFill>
                  <a:schemeClr val="accent5">
                    <a:lumMod val="50000"/>
                  </a:schemeClr>
                </a:solidFill>
                <a:latin typeface="Arial" pitchFamily="34" charset="0"/>
                <a:cs typeface="Arial" pitchFamily="34" charset="0"/>
              </a:rPr>
              <a:t>Common Feature - data collected informs trial decisions</a:t>
            </a:r>
          </a:p>
          <a:p>
            <a:pPr algn="ctr"/>
            <a:endParaRPr lang="en-US" sz="2400" dirty="0">
              <a:solidFill>
                <a:schemeClr val="accent5">
                  <a:lumMod val="50000"/>
                </a:schemeClr>
              </a:solidFill>
              <a:latin typeface="Arial" pitchFamily="34" charset="0"/>
              <a:cs typeface="Arial" pitchFamily="34" charset="0"/>
            </a:endParaRPr>
          </a:p>
        </p:txBody>
      </p:sp>
    </p:spTree>
    <p:extLst>
      <p:ext uri="{BB962C8B-B14F-4D97-AF65-F5344CB8AC3E}">
        <p14:creationId xmlns="" xmlns:p14="http://schemas.microsoft.com/office/powerpoint/2010/main" val="42060394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pPr algn="ctr"/>
            <a:r>
              <a:rPr lang="en-US" sz="3200" dirty="0" smtClean="0"/>
              <a:t>A copy of this presentation will be available electronically after this session. </a:t>
            </a:r>
            <a:endParaRPr lang="en-US" sz="3200" dirty="0"/>
          </a:p>
        </p:txBody>
      </p:sp>
      <p:pic>
        <p:nvPicPr>
          <p:cNvPr id="3" name="Picture 2" descr="lib1.bmp"/>
          <p:cNvPicPr>
            <a:picLocks noChangeAspect="1"/>
          </p:cNvPicPr>
          <p:nvPr/>
        </p:nvPicPr>
        <p:blipFill>
          <a:blip r:embed="rId2" cstate="print"/>
          <a:srcRect t="13542" r="30000" b="21354"/>
          <a:stretch>
            <a:fillRect/>
          </a:stretch>
        </p:blipFill>
        <p:spPr>
          <a:xfrm>
            <a:off x="990601" y="1828800"/>
            <a:ext cx="7537414" cy="4599532"/>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4" name="Text Box 7"/>
          <p:cNvSpPr txBox="1">
            <a:spLocks noChangeArrowheads="1"/>
          </p:cNvSpPr>
          <p:nvPr/>
        </p:nvSpPr>
        <p:spPr bwMode="auto">
          <a:xfrm>
            <a:off x="-22860" y="1409700"/>
            <a:ext cx="9144000" cy="461665"/>
          </a:xfrm>
          <a:prstGeom prst="rect">
            <a:avLst/>
          </a:prstGeom>
          <a:noFill/>
          <a:ln w="9525">
            <a:noFill/>
            <a:miter lim="800000"/>
            <a:headEnd/>
            <a:tailEnd/>
          </a:ln>
        </p:spPr>
        <p:txBody>
          <a:bodyPr>
            <a:spAutoFit/>
          </a:bodyPr>
          <a:lstStyle/>
          <a:p>
            <a:pPr algn="ctr">
              <a:spcBef>
                <a:spcPct val="50000"/>
              </a:spcBef>
            </a:pPr>
            <a:r>
              <a:rPr lang="en-US" sz="2400" b="1" dirty="0" smtClean="0">
                <a:solidFill>
                  <a:srgbClr val="1C474B"/>
                </a:solidFill>
              </a:rPr>
              <a:t>http://</a:t>
            </a:r>
            <a:r>
              <a:rPr lang="en-US" sz="2400" b="1" dirty="0" smtClean="0">
                <a:solidFill>
                  <a:schemeClr val="accent5">
                    <a:lumMod val="50000"/>
                  </a:schemeClr>
                </a:solidFill>
                <a:latin typeface="Arial" pitchFamily="34" charset="0"/>
                <a:cs typeface="Arial" pitchFamily="34" charset="0"/>
              </a:rPr>
              <a:t>ctndisseminationlibrary.org</a:t>
            </a:r>
            <a:endParaRPr lang="en-US" sz="2400" b="1" dirty="0">
              <a:solidFill>
                <a:schemeClr val="accent5">
                  <a:lumMod val="50000"/>
                </a:schemeClr>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87437027-5FF1-486D-B737-A5A608BA98E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Thank you for participating.</a:t>
            </a:r>
            <a:endParaRPr lang="en-US" sz="2800" dirty="0"/>
          </a:p>
        </p:txBody>
      </p:sp>
      <p:sp>
        <p:nvSpPr>
          <p:cNvPr id="4" name="Text Placeholder 3"/>
          <p:cNvSpPr>
            <a:spLocks noGrp="1"/>
          </p:cNvSpPr>
          <p:nvPr>
            <p:ph type="body" sz="half" idx="2"/>
          </p:nvPr>
        </p:nvSpPr>
        <p:spPr/>
        <p:txBody>
          <a:bodyPr/>
          <a:lstStyle/>
          <a:p>
            <a:r>
              <a:rPr lang="en-US" dirty="0" smtClean="0"/>
              <a:t>NIDA CTN Web Seminar Series</a:t>
            </a:r>
            <a:endParaRPr lang="en-US" dirty="0"/>
          </a:p>
        </p:txBody>
      </p:sp>
      <p:sp>
        <p:nvSpPr>
          <p:cNvPr id="5" name="Slide Number Placeholder 4"/>
          <p:cNvSpPr>
            <a:spLocks noGrp="1"/>
          </p:cNvSpPr>
          <p:nvPr>
            <p:ph type="sldNum" sz="quarter" idx="12"/>
          </p:nvPr>
        </p:nvSpPr>
        <p:spPr/>
        <p:txBody>
          <a:bodyPr/>
          <a:lstStyle/>
          <a:p>
            <a:fld id="{87437027-5FF1-486D-B737-A5A608BA98ED}" type="slidenum">
              <a:rPr lang="en-US" smtClean="0"/>
              <a:pPr/>
              <a:t>31</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Adaptive Trial Design</a:t>
            </a:r>
            <a:endParaRPr lang="en-US" sz="3200" dirty="0"/>
          </a:p>
        </p:txBody>
      </p:sp>
      <p:sp>
        <p:nvSpPr>
          <p:cNvPr id="3" name="Text Placeholder 2"/>
          <p:cNvSpPr>
            <a:spLocks noGrp="1"/>
          </p:cNvSpPr>
          <p:nvPr>
            <p:ph type="body" idx="1"/>
          </p:nvPr>
        </p:nvSpPr>
        <p:spPr/>
        <p:txBody>
          <a:bodyPr>
            <a:normAutofit/>
          </a:bodyPr>
          <a:lstStyle/>
          <a:p>
            <a:r>
              <a:rPr lang="en-US" sz="2400" i="1" dirty="0" smtClean="0"/>
              <a:t>Adaptive Research Design</a:t>
            </a:r>
          </a:p>
        </p:txBody>
      </p:sp>
      <p:sp>
        <p:nvSpPr>
          <p:cNvPr id="4" name="Slide Number Placeholder 3"/>
          <p:cNvSpPr>
            <a:spLocks noGrp="1"/>
          </p:cNvSpPr>
          <p:nvPr>
            <p:ph type="sldNum" sz="quarter" idx="12"/>
          </p:nvPr>
        </p:nvSpPr>
        <p:spPr/>
        <p:txBody>
          <a:bodyPr/>
          <a:lstStyle/>
          <a:p>
            <a:fld id="{87437027-5FF1-486D-B737-A5A608BA98ED}" type="slidenum">
              <a:rPr lang="en-US" smtClean="0"/>
              <a:pPr/>
              <a:t>4</a:t>
            </a:fld>
            <a:endParaRPr lang="en-US"/>
          </a:p>
        </p:txBody>
      </p:sp>
    </p:spTree>
    <p:extLst>
      <p:ext uri="{BB962C8B-B14F-4D97-AF65-F5344CB8AC3E}">
        <p14:creationId xmlns="" xmlns:p14="http://schemas.microsoft.com/office/powerpoint/2010/main" val="8309550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4962"/>
            <a:ext cx="8229600" cy="884238"/>
          </a:xfrm>
        </p:spPr>
        <p:txBody>
          <a:bodyPr>
            <a:noAutofit/>
          </a:bodyPr>
          <a:lstStyle/>
          <a:p>
            <a:pPr algn="ctr"/>
            <a:r>
              <a:rPr lang="en-US" altLang="en-US" sz="3600" dirty="0" smtClean="0"/>
              <a:t>Definition of Adaptive Trial Design</a:t>
            </a:r>
            <a:endParaRPr lang="en-US" sz="3600"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5</a:t>
            </a:fld>
            <a:endParaRPr lang="en-US"/>
          </a:p>
        </p:txBody>
      </p:sp>
      <p:sp>
        <p:nvSpPr>
          <p:cNvPr id="5" name="TextBox 4"/>
          <p:cNvSpPr txBox="1"/>
          <p:nvPr/>
        </p:nvSpPr>
        <p:spPr>
          <a:xfrm>
            <a:off x="457200" y="1600200"/>
            <a:ext cx="8229600" cy="1938992"/>
          </a:xfrm>
          <a:prstGeom prst="rect">
            <a:avLst/>
          </a:prstGeom>
          <a:noFill/>
        </p:spPr>
        <p:txBody>
          <a:bodyPr wrap="square" rtlCol="0">
            <a:spAutoFit/>
          </a:bodyPr>
          <a:lstStyle/>
          <a:p>
            <a:pPr algn="just"/>
            <a:r>
              <a:rPr lang="en-US" sz="2400" dirty="0" smtClean="0">
                <a:solidFill>
                  <a:schemeClr val="accent5">
                    <a:lumMod val="50000"/>
                  </a:schemeClr>
                </a:solidFill>
                <a:latin typeface="Arial" panose="020B0604020202020204" pitchFamily="34" charset="0"/>
                <a:cs typeface="Arial" panose="020B0604020202020204" pitchFamily="34" charset="0"/>
              </a:rPr>
              <a:t>"…. a clinical study design that uses accumulating data to modify aspects of the study as it continues, without undermining the validity and integrity of the trial.…changes are made by design, and not on an </a:t>
            </a:r>
            <a:r>
              <a:rPr lang="en-US" sz="2400" i="1" dirty="0" smtClean="0">
                <a:solidFill>
                  <a:schemeClr val="accent5">
                    <a:lumMod val="50000"/>
                  </a:schemeClr>
                </a:solidFill>
                <a:latin typeface="Arial" panose="020B0604020202020204" pitchFamily="34" charset="0"/>
                <a:cs typeface="Arial" panose="020B0604020202020204" pitchFamily="34" charset="0"/>
              </a:rPr>
              <a:t>ad hoc </a:t>
            </a:r>
            <a:r>
              <a:rPr lang="en-US" sz="2400" dirty="0" smtClean="0">
                <a:solidFill>
                  <a:schemeClr val="accent5">
                    <a:lumMod val="50000"/>
                  </a:schemeClr>
                </a:solidFill>
                <a:latin typeface="Arial" panose="020B0604020202020204" pitchFamily="34" charset="0"/>
                <a:cs typeface="Arial" panose="020B0604020202020204" pitchFamily="34" charset="0"/>
              </a:rPr>
              <a:t>basis…not a remedy for inadequate planning."</a:t>
            </a:r>
          </a:p>
        </p:txBody>
      </p:sp>
      <p:sp>
        <p:nvSpPr>
          <p:cNvPr id="3" name="TextBox 2"/>
          <p:cNvSpPr txBox="1"/>
          <p:nvPr/>
        </p:nvSpPr>
        <p:spPr>
          <a:xfrm>
            <a:off x="457200" y="3657600"/>
            <a:ext cx="4191000" cy="369332"/>
          </a:xfrm>
          <a:prstGeom prst="rect">
            <a:avLst/>
          </a:prstGeom>
          <a:noFill/>
        </p:spPr>
        <p:txBody>
          <a:bodyPr wrap="square" rtlCol="0">
            <a:spAutoFit/>
          </a:bodyPr>
          <a:lstStyle/>
          <a:p>
            <a:r>
              <a:rPr lang="en-US" dirty="0" smtClean="0">
                <a:solidFill>
                  <a:schemeClr val="accent5">
                    <a:lumMod val="50000"/>
                  </a:schemeClr>
                </a:solidFill>
              </a:rPr>
              <a:t>Gallo, et al, 2006</a:t>
            </a:r>
            <a:endParaRPr lang="en-US" dirty="0">
              <a:solidFill>
                <a:schemeClr val="accent5">
                  <a:lumMod val="50000"/>
                </a:schemeClr>
              </a:solidFill>
            </a:endParaRPr>
          </a:p>
        </p:txBody>
      </p:sp>
      <p:sp>
        <p:nvSpPr>
          <p:cNvPr id="6" name="TextBox 5"/>
          <p:cNvSpPr txBox="1"/>
          <p:nvPr/>
        </p:nvSpPr>
        <p:spPr>
          <a:xfrm>
            <a:off x="457200" y="4133671"/>
            <a:ext cx="8229600" cy="1200329"/>
          </a:xfrm>
          <a:prstGeom prst="rect">
            <a:avLst/>
          </a:prstGeom>
          <a:noFill/>
        </p:spPr>
        <p:txBody>
          <a:bodyPr wrap="square" rtlCol="0">
            <a:spAutoFit/>
          </a:bodyPr>
          <a:lstStyle/>
          <a:p>
            <a:r>
              <a:rPr lang="en-US" sz="2400" dirty="0" smtClean="0">
                <a:solidFill>
                  <a:schemeClr val="accent5">
                    <a:lumMod val="50000"/>
                  </a:schemeClr>
                </a:solidFill>
                <a:latin typeface="Arial" panose="020B0604020202020204" pitchFamily="34" charset="0"/>
                <a:cs typeface="Arial" panose="020B0604020202020204" pitchFamily="34" charset="0"/>
              </a:rPr>
              <a:t>This trial design - primarily from research in the pharmaceutical industry; more limited public health applications.</a:t>
            </a:r>
            <a:endParaRPr lang="en-US" sz="24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194205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1162"/>
            <a:ext cx="8229600" cy="884238"/>
          </a:xfrm>
        </p:spPr>
        <p:txBody>
          <a:bodyPr>
            <a:noAutofit/>
          </a:bodyPr>
          <a:lstStyle/>
          <a:p>
            <a:pPr algn="ctr"/>
            <a:r>
              <a:rPr lang="en-US" sz="3600" dirty="0" smtClean="0"/>
              <a:t>Comparison between Conventional &amp; Adaptive Clinical Trial Designs</a:t>
            </a:r>
            <a:endParaRPr lang="en-US" sz="3600" baseline="30000" dirty="0"/>
          </a:p>
        </p:txBody>
      </p:sp>
      <p:graphicFrame>
        <p:nvGraphicFramePr>
          <p:cNvPr id="5" name="Content Placeholder 4"/>
          <p:cNvGraphicFramePr>
            <a:graphicFrameLocks noGrp="1"/>
          </p:cNvGraphicFramePr>
          <p:nvPr>
            <p:ph idx="1"/>
            <p:extLst>
              <p:ext uri="{D42A27DB-BD31-4B8C-83A1-F6EECF244321}">
                <p14:modId xmlns="" xmlns:p14="http://schemas.microsoft.com/office/powerpoint/2010/main" val="2483992389"/>
              </p:ext>
            </p:extLst>
          </p:nvPr>
        </p:nvGraphicFramePr>
        <p:xfrm>
          <a:off x="457200" y="1645920"/>
          <a:ext cx="8229600" cy="3291840"/>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1752600"/>
                <a:gridCol w="2590800"/>
                <a:gridCol w="3886200"/>
              </a:tblGrid>
              <a:tr h="0">
                <a:tc>
                  <a:txBody>
                    <a:bodyPr/>
                    <a:lstStyle/>
                    <a:p>
                      <a:pPr marL="0" marR="0">
                        <a:spcBef>
                          <a:spcPts val="0"/>
                        </a:spcBef>
                        <a:spcAft>
                          <a:spcPts val="0"/>
                        </a:spcAft>
                      </a:pPr>
                      <a:r>
                        <a:rPr lang="en-US" sz="1400" dirty="0">
                          <a:effectLst/>
                          <a:latin typeface="Arial" pitchFamily="34" charset="0"/>
                          <a:cs typeface="Arial" pitchFamily="34" charset="0"/>
                        </a:rPr>
                        <a:t>Features</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400" dirty="0">
                          <a:effectLst/>
                          <a:latin typeface="Arial" pitchFamily="34" charset="0"/>
                          <a:cs typeface="Arial" pitchFamily="34" charset="0"/>
                        </a:rPr>
                        <a:t>Conventional trial</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400" dirty="0">
                          <a:effectLst/>
                          <a:latin typeface="Arial" pitchFamily="34" charset="0"/>
                          <a:cs typeface="Arial" pitchFamily="34" charset="0"/>
                        </a:rPr>
                        <a:t>Adaptive design</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Design</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More rigid</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Flexible</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Treatment arms</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Maximum two or three</a:t>
                      </a:r>
                      <a:endParaRPr lang="en-US" sz="1150" dirty="0">
                        <a:effectLst/>
                        <a:latin typeface="Arial" pitchFamily="34" charset="0"/>
                        <a:ea typeface="Calibri"/>
                        <a:cs typeface="Arial" pitchFamily="34" charset="0"/>
                      </a:endParaRPr>
                    </a:p>
                  </a:txBody>
                  <a:tcPr marL="30480" marR="30480" marT="30480" marB="30480">
                    <a:solidFill>
                      <a:schemeClr val="bg1"/>
                    </a:solidFill>
                  </a:tcPr>
                </a:tc>
                <a:tc>
                  <a:txBody>
                    <a:bodyPr/>
                    <a:lstStyle/>
                    <a:p>
                      <a:pPr marL="0" marR="0">
                        <a:spcBef>
                          <a:spcPts val="0"/>
                        </a:spcBef>
                        <a:spcAft>
                          <a:spcPts val="0"/>
                        </a:spcAft>
                      </a:pPr>
                      <a:r>
                        <a:rPr lang="en-US" sz="1150" dirty="0">
                          <a:effectLst/>
                          <a:latin typeface="Arial" pitchFamily="34" charset="0"/>
                          <a:cs typeface="Arial" pitchFamily="34" charset="0"/>
                        </a:rPr>
                        <a:t>Many simultaneously</a:t>
                      </a:r>
                      <a:endParaRPr lang="en-US" sz="1150" dirty="0">
                        <a:effectLst/>
                        <a:latin typeface="Arial" pitchFamily="34" charset="0"/>
                        <a:ea typeface="Calibri"/>
                        <a:cs typeface="Arial" pitchFamily="34" charset="0"/>
                      </a:endParaRPr>
                    </a:p>
                  </a:txBody>
                  <a:tcPr marL="30480" marR="30480" marT="30480" marB="30480">
                    <a:solidFill>
                      <a:schemeClr val="bg1"/>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Hypothesis</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Test the hypothesis under consideration</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Fit data into a hypothesis</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Modifications</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Not allowed without protocol amendments</a:t>
                      </a:r>
                      <a:endParaRPr lang="en-US" sz="1150" dirty="0">
                        <a:effectLst/>
                        <a:latin typeface="Arial" pitchFamily="34" charset="0"/>
                        <a:ea typeface="Calibri"/>
                        <a:cs typeface="Arial" pitchFamily="34" charset="0"/>
                      </a:endParaRPr>
                    </a:p>
                  </a:txBody>
                  <a:tcPr marL="30480" marR="30480" marT="30480" marB="30480">
                    <a:solidFill>
                      <a:schemeClr val="bg1"/>
                    </a:solidFill>
                  </a:tcPr>
                </a:tc>
                <a:tc>
                  <a:txBody>
                    <a:bodyPr/>
                    <a:lstStyle/>
                    <a:p>
                      <a:pPr marL="0" marR="0">
                        <a:spcBef>
                          <a:spcPts val="0"/>
                        </a:spcBef>
                        <a:spcAft>
                          <a:spcPts val="0"/>
                        </a:spcAft>
                      </a:pPr>
                      <a:r>
                        <a:rPr lang="en-US" sz="1150" dirty="0">
                          <a:effectLst/>
                          <a:latin typeface="Arial" pitchFamily="34" charset="0"/>
                          <a:cs typeface="Arial" pitchFamily="34" charset="0"/>
                        </a:rPr>
                        <a:t>Pre-specified </a:t>
                      </a:r>
                      <a:r>
                        <a:rPr lang="en-US" sz="1150" dirty="0" smtClean="0">
                          <a:effectLst/>
                          <a:latin typeface="Arial" pitchFamily="34" charset="0"/>
                          <a:cs typeface="Arial" pitchFamily="34" charset="0"/>
                        </a:rPr>
                        <a:t>modifications allowed</a:t>
                      </a:r>
                      <a:endParaRPr lang="en-US" sz="1150" dirty="0">
                        <a:effectLst/>
                        <a:latin typeface="Arial" pitchFamily="34" charset="0"/>
                        <a:ea typeface="Calibri"/>
                        <a:cs typeface="Arial" pitchFamily="34" charset="0"/>
                      </a:endParaRPr>
                    </a:p>
                  </a:txBody>
                  <a:tcPr marL="30480" marR="30480" marT="30480" marB="30480">
                    <a:solidFill>
                      <a:schemeClr val="bg1"/>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Phases</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Phases </a:t>
                      </a:r>
                      <a:r>
                        <a:rPr lang="en-US" sz="1150" dirty="0" smtClean="0">
                          <a:effectLst/>
                          <a:latin typeface="Arial" pitchFamily="34" charset="0"/>
                          <a:cs typeface="Arial" pitchFamily="34" charset="0"/>
                        </a:rPr>
                        <a:t>I–III</a:t>
                      </a:r>
                      <a:r>
                        <a:rPr lang="en-US" sz="1150" baseline="0" dirty="0" smtClean="0">
                          <a:effectLst/>
                          <a:latin typeface="Arial" pitchFamily="34" charset="0"/>
                          <a:cs typeface="Arial" pitchFamily="34" charset="0"/>
                        </a:rPr>
                        <a:t> </a:t>
                      </a:r>
                      <a:r>
                        <a:rPr lang="en-US" sz="1150" dirty="0" smtClean="0">
                          <a:effectLst/>
                          <a:latin typeface="Arial" pitchFamily="34" charset="0"/>
                          <a:cs typeface="Arial" pitchFamily="34" charset="0"/>
                        </a:rPr>
                        <a:t>distinct, well-defined</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Can be seamless phase </a:t>
                      </a:r>
                      <a:r>
                        <a:rPr lang="en-US" sz="1150" dirty="0" smtClean="0">
                          <a:effectLst/>
                          <a:latin typeface="Arial" pitchFamily="34" charset="0"/>
                          <a:cs typeface="Arial" pitchFamily="34" charset="0"/>
                        </a:rPr>
                        <a:t>II/III designs</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Statistical analysis</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Use routine </a:t>
                      </a:r>
                      <a:r>
                        <a:rPr lang="en-US" sz="1150" dirty="0" smtClean="0">
                          <a:effectLst/>
                          <a:latin typeface="Arial" pitchFamily="34" charset="0"/>
                          <a:cs typeface="Arial" pitchFamily="34" charset="0"/>
                        </a:rPr>
                        <a:t>methods</a:t>
                      </a:r>
                      <a:endParaRPr lang="en-US" sz="1150" dirty="0">
                        <a:effectLst/>
                        <a:latin typeface="Arial" pitchFamily="34" charset="0"/>
                        <a:ea typeface="Calibri"/>
                        <a:cs typeface="Arial" pitchFamily="34" charset="0"/>
                      </a:endParaRPr>
                    </a:p>
                  </a:txBody>
                  <a:tcPr marL="30480" marR="30480" marT="30480" marB="30480">
                    <a:solidFill>
                      <a:schemeClr val="bg1"/>
                    </a:solidFill>
                  </a:tcPr>
                </a:tc>
                <a:tc>
                  <a:txBody>
                    <a:bodyPr/>
                    <a:lstStyle/>
                    <a:p>
                      <a:pPr marL="0" marR="0">
                        <a:spcBef>
                          <a:spcPts val="0"/>
                        </a:spcBef>
                        <a:spcAft>
                          <a:spcPts val="0"/>
                        </a:spcAft>
                      </a:pPr>
                      <a:r>
                        <a:rPr lang="en-US" sz="1150" dirty="0" smtClean="0">
                          <a:effectLst/>
                          <a:latin typeface="Arial" pitchFamily="34" charset="0"/>
                          <a:cs typeface="Arial" pitchFamily="34" charset="0"/>
                        </a:rPr>
                        <a:t>Uses</a:t>
                      </a:r>
                      <a:r>
                        <a:rPr lang="en-US" sz="1150" baseline="0" dirty="0" smtClean="0">
                          <a:effectLst/>
                          <a:latin typeface="Arial" pitchFamily="34" charset="0"/>
                          <a:cs typeface="Arial" pitchFamily="34" charset="0"/>
                        </a:rPr>
                        <a:t> more complex </a:t>
                      </a:r>
                      <a:r>
                        <a:rPr lang="en-US" sz="1150" dirty="0" smtClean="0">
                          <a:effectLst/>
                          <a:latin typeface="Arial" pitchFamily="34" charset="0"/>
                          <a:cs typeface="Arial" pitchFamily="34" charset="0"/>
                        </a:rPr>
                        <a:t>Bayesian </a:t>
                      </a:r>
                      <a:r>
                        <a:rPr lang="en-US" sz="1150" dirty="0">
                          <a:effectLst/>
                          <a:latin typeface="Arial" pitchFamily="34" charset="0"/>
                          <a:cs typeface="Arial" pitchFamily="34" charset="0"/>
                        </a:rPr>
                        <a:t>approach</a:t>
                      </a:r>
                      <a:endParaRPr lang="en-US" sz="1150" dirty="0">
                        <a:effectLst/>
                        <a:latin typeface="Arial" pitchFamily="34" charset="0"/>
                        <a:ea typeface="Calibri"/>
                        <a:cs typeface="Arial" pitchFamily="34" charset="0"/>
                      </a:endParaRPr>
                    </a:p>
                  </a:txBody>
                  <a:tcPr marL="30480" marR="30480" marT="30480" marB="30480">
                    <a:solidFill>
                      <a:schemeClr val="bg1"/>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Organization</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Much simpler</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Complicated, requiring simulations</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Interim analysis</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Not </a:t>
                      </a:r>
                      <a:r>
                        <a:rPr lang="en-US" sz="1150" dirty="0" smtClean="0">
                          <a:effectLst/>
                          <a:latin typeface="Arial" pitchFamily="34" charset="0"/>
                          <a:cs typeface="Arial" pitchFamily="34" charset="0"/>
                        </a:rPr>
                        <a:t>routine (except</a:t>
                      </a:r>
                      <a:r>
                        <a:rPr lang="en-US" sz="1150" baseline="0" dirty="0" smtClean="0">
                          <a:effectLst/>
                          <a:latin typeface="Arial" pitchFamily="34" charset="0"/>
                          <a:cs typeface="Arial" pitchFamily="34" charset="0"/>
                        </a:rPr>
                        <a:t> safety)</a:t>
                      </a:r>
                      <a:endParaRPr lang="en-US" sz="1150" dirty="0">
                        <a:effectLst/>
                        <a:latin typeface="Arial" pitchFamily="34" charset="0"/>
                        <a:ea typeface="Calibri"/>
                        <a:cs typeface="Arial" pitchFamily="34" charset="0"/>
                      </a:endParaRPr>
                    </a:p>
                  </a:txBody>
                  <a:tcPr marL="30480" marR="30480" marT="30480" marB="30480">
                    <a:solidFill>
                      <a:schemeClr val="bg1"/>
                    </a:solidFill>
                  </a:tcPr>
                </a:tc>
                <a:tc>
                  <a:txBody>
                    <a:bodyPr/>
                    <a:lstStyle/>
                    <a:p>
                      <a:pPr marL="0" marR="0">
                        <a:spcBef>
                          <a:spcPts val="0"/>
                        </a:spcBef>
                        <a:spcAft>
                          <a:spcPts val="0"/>
                        </a:spcAft>
                      </a:pPr>
                      <a:r>
                        <a:rPr lang="en-US" sz="1150" dirty="0">
                          <a:effectLst/>
                          <a:latin typeface="Arial" pitchFamily="34" charset="0"/>
                          <a:cs typeface="Arial" pitchFamily="34" charset="0"/>
                        </a:rPr>
                        <a:t>Done routinely </a:t>
                      </a:r>
                      <a:r>
                        <a:rPr lang="en-US" sz="1150" dirty="0" smtClean="0">
                          <a:effectLst/>
                          <a:latin typeface="Arial" pitchFamily="34" charset="0"/>
                          <a:cs typeface="Arial" pitchFamily="34" charset="0"/>
                        </a:rPr>
                        <a:t>&amp; </a:t>
                      </a:r>
                      <a:r>
                        <a:rPr lang="en-US" sz="1150" dirty="0">
                          <a:effectLst/>
                          <a:latin typeface="Arial" pitchFamily="34" charset="0"/>
                          <a:cs typeface="Arial" pitchFamily="34" charset="0"/>
                        </a:rPr>
                        <a:t>frequently</a:t>
                      </a:r>
                      <a:endParaRPr lang="en-US" sz="1150" dirty="0">
                        <a:effectLst/>
                        <a:latin typeface="Arial" pitchFamily="34" charset="0"/>
                        <a:ea typeface="Calibri"/>
                        <a:cs typeface="Arial" pitchFamily="34" charset="0"/>
                      </a:endParaRPr>
                    </a:p>
                  </a:txBody>
                  <a:tcPr marL="30480" marR="30480" marT="30480" marB="30480">
                    <a:solidFill>
                      <a:schemeClr val="bg1"/>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Role of IDMC*</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More once trial/phase is over</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Proactive role throughout the trial</a:t>
                      </a:r>
                      <a:endParaRPr lang="en-US" sz="1150" dirty="0">
                        <a:effectLst/>
                        <a:latin typeface="Arial" pitchFamily="34" charset="0"/>
                        <a:ea typeface="Calibri"/>
                        <a:cs typeface="Arial" pitchFamily="34" charset="0"/>
                      </a:endParaRPr>
                    </a:p>
                  </a:txBody>
                  <a:tcPr marL="30480" marR="30480" marT="30480" marB="30480">
                    <a:solidFill>
                      <a:schemeClr val="accent6">
                        <a:lumMod val="40000"/>
                        <a:lumOff val="60000"/>
                      </a:schemeClr>
                    </a:solidFill>
                  </a:tcPr>
                </a:tc>
              </a:tr>
              <a:tr h="0">
                <a:tc>
                  <a:txBody>
                    <a:bodyPr/>
                    <a:lstStyle/>
                    <a:p>
                      <a:pPr marL="0" marR="0">
                        <a:spcBef>
                          <a:spcPts val="0"/>
                        </a:spcBef>
                        <a:spcAft>
                          <a:spcPts val="0"/>
                        </a:spcAft>
                      </a:pPr>
                      <a:r>
                        <a:rPr lang="en-US" sz="1400" dirty="0">
                          <a:effectLst/>
                          <a:latin typeface="Arial" pitchFamily="34" charset="0"/>
                          <a:cs typeface="Arial" pitchFamily="34" charset="0"/>
                        </a:rPr>
                        <a:t>Regulatory view</a:t>
                      </a:r>
                      <a:endParaRPr lang="en-US" sz="1400" dirty="0">
                        <a:effectLst/>
                        <a:latin typeface="Arial" pitchFamily="34" charset="0"/>
                        <a:ea typeface="Calibri"/>
                        <a:cs typeface="Arial" pitchFamily="34" charset="0"/>
                      </a:endParaRPr>
                    </a:p>
                  </a:txBody>
                  <a:tcPr marL="30480" marR="30480" marT="30480" marB="30480" anchor="ctr">
                    <a:solidFill>
                      <a:schemeClr val="accent5">
                        <a:lumMod val="50000"/>
                      </a:schemeClr>
                    </a:solidFill>
                  </a:tcPr>
                </a:tc>
                <a:tc>
                  <a:txBody>
                    <a:bodyPr/>
                    <a:lstStyle/>
                    <a:p>
                      <a:pPr marL="0" marR="0">
                        <a:spcBef>
                          <a:spcPts val="0"/>
                        </a:spcBef>
                        <a:spcAft>
                          <a:spcPts val="0"/>
                        </a:spcAft>
                      </a:pPr>
                      <a:r>
                        <a:rPr lang="en-US" sz="1150" dirty="0">
                          <a:effectLst/>
                          <a:latin typeface="Arial" pitchFamily="34" charset="0"/>
                          <a:cs typeface="Arial" pitchFamily="34" charset="0"/>
                        </a:rPr>
                        <a:t>Well-endorsed</a:t>
                      </a:r>
                      <a:endParaRPr lang="en-US" sz="1150" dirty="0">
                        <a:effectLst/>
                        <a:latin typeface="Arial" pitchFamily="34" charset="0"/>
                        <a:ea typeface="Calibri"/>
                        <a:cs typeface="Arial" pitchFamily="34" charset="0"/>
                      </a:endParaRPr>
                    </a:p>
                  </a:txBody>
                  <a:tcPr marL="30480" marR="30480" marT="30480" marB="30480">
                    <a:solidFill>
                      <a:schemeClr val="bg1"/>
                    </a:solidFill>
                  </a:tcPr>
                </a:tc>
                <a:tc>
                  <a:txBody>
                    <a:bodyPr/>
                    <a:lstStyle/>
                    <a:p>
                      <a:pPr marL="0" marR="0">
                        <a:spcBef>
                          <a:spcPts val="0"/>
                        </a:spcBef>
                        <a:spcAft>
                          <a:spcPts val="0"/>
                        </a:spcAft>
                      </a:pPr>
                      <a:r>
                        <a:rPr lang="en-US" sz="1150" dirty="0">
                          <a:effectLst/>
                          <a:latin typeface="Arial" pitchFamily="34" charset="0"/>
                          <a:cs typeface="Arial" pitchFamily="34" charset="0"/>
                        </a:rPr>
                        <a:t>Still speculative</a:t>
                      </a:r>
                      <a:endParaRPr lang="en-US" sz="1150" dirty="0">
                        <a:effectLst/>
                        <a:latin typeface="Arial" pitchFamily="34" charset="0"/>
                        <a:ea typeface="Calibri"/>
                        <a:cs typeface="Arial" pitchFamily="34" charset="0"/>
                      </a:endParaRPr>
                    </a:p>
                  </a:txBody>
                  <a:tcPr marL="30480" marR="30480" marT="30480" marB="30480">
                    <a:solidFill>
                      <a:schemeClr val="bg1"/>
                    </a:solidFill>
                  </a:tcPr>
                </a:tc>
              </a:tr>
            </a:tbl>
          </a:graphicData>
        </a:graphic>
      </p:graphicFrame>
      <p:sp>
        <p:nvSpPr>
          <p:cNvPr id="4" name="Slide Number Placeholder 3"/>
          <p:cNvSpPr>
            <a:spLocks noGrp="1"/>
          </p:cNvSpPr>
          <p:nvPr>
            <p:ph type="sldNum" sz="quarter" idx="12"/>
          </p:nvPr>
        </p:nvSpPr>
        <p:spPr/>
        <p:txBody>
          <a:bodyPr/>
          <a:lstStyle/>
          <a:p>
            <a:fld id="{87437027-5FF1-486D-B737-A5A608BA98ED}" type="slidenum">
              <a:rPr lang="en-US" smtClean="0"/>
              <a:pPr/>
              <a:t>6</a:t>
            </a:fld>
            <a:endParaRPr lang="en-US"/>
          </a:p>
        </p:txBody>
      </p:sp>
      <p:sp>
        <p:nvSpPr>
          <p:cNvPr id="6" name="TextBox 5"/>
          <p:cNvSpPr txBox="1"/>
          <p:nvPr/>
        </p:nvSpPr>
        <p:spPr>
          <a:xfrm>
            <a:off x="457200" y="6096000"/>
            <a:ext cx="5029200" cy="261610"/>
          </a:xfrm>
          <a:prstGeom prst="rect">
            <a:avLst/>
          </a:prstGeom>
          <a:noFill/>
        </p:spPr>
        <p:txBody>
          <a:bodyPr wrap="square" rtlCol="0">
            <a:spAutoFit/>
          </a:bodyPr>
          <a:lstStyle/>
          <a:p>
            <a:r>
              <a:rPr lang="en-US" sz="1100" dirty="0">
                <a:latin typeface="Arial" pitchFamily="34" charset="0"/>
                <a:cs typeface="Arial" pitchFamily="34" charset="0"/>
              </a:rPr>
              <a:t>*IDMC: Independent data-monitoring committee</a:t>
            </a:r>
          </a:p>
        </p:txBody>
      </p:sp>
      <p:sp>
        <p:nvSpPr>
          <p:cNvPr id="7" name="TextBox 6"/>
          <p:cNvSpPr txBox="1"/>
          <p:nvPr/>
        </p:nvSpPr>
        <p:spPr>
          <a:xfrm>
            <a:off x="457200" y="6324601"/>
            <a:ext cx="4114800" cy="261610"/>
          </a:xfrm>
          <a:prstGeom prst="rect">
            <a:avLst/>
          </a:prstGeom>
          <a:noFill/>
        </p:spPr>
        <p:txBody>
          <a:bodyPr wrap="square" rtlCol="0">
            <a:spAutoFit/>
          </a:bodyPr>
          <a:lstStyle/>
          <a:p>
            <a:r>
              <a:rPr lang="en-US" sz="1100" dirty="0" err="1" smtClean="0">
                <a:latin typeface="Arial" pitchFamily="34" charset="0"/>
                <a:cs typeface="Arial" pitchFamily="34" charset="0"/>
              </a:rPr>
              <a:t>Mahajan</a:t>
            </a:r>
            <a:r>
              <a:rPr lang="en-US" sz="1100" dirty="0" smtClean="0">
                <a:latin typeface="Arial" pitchFamily="34" charset="0"/>
                <a:cs typeface="Arial" pitchFamily="34" charset="0"/>
              </a:rPr>
              <a:t>, 2010</a:t>
            </a:r>
            <a:endParaRPr lang="en-US" sz="1100" dirty="0">
              <a:latin typeface="Arial" pitchFamily="34" charset="0"/>
              <a:cs typeface="Arial" pitchFamily="34" charset="0"/>
            </a:endParaRPr>
          </a:p>
        </p:txBody>
      </p:sp>
    </p:spTree>
    <p:extLst>
      <p:ext uri="{BB962C8B-B14F-4D97-AF65-F5344CB8AC3E}">
        <p14:creationId xmlns="" xmlns:p14="http://schemas.microsoft.com/office/powerpoint/2010/main" val="30880221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12838"/>
          </a:xfrm>
        </p:spPr>
        <p:txBody>
          <a:bodyPr>
            <a:noAutofit/>
          </a:bodyPr>
          <a:lstStyle/>
          <a:p>
            <a:pPr algn="ctr"/>
            <a:r>
              <a:rPr lang="en-US" altLang="en-US" sz="3600" dirty="0" smtClean="0"/>
              <a:t>Types of Adaptive Clinical Trial Designs</a:t>
            </a:r>
            <a:r>
              <a:rPr lang="en-US" altLang="en-US" sz="2800" dirty="0" smtClean="0"/>
              <a:t/>
            </a:r>
            <a:br>
              <a:rPr lang="en-US" altLang="en-US" sz="2800" dirty="0" smtClean="0"/>
            </a:br>
            <a:r>
              <a:rPr lang="en-US" altLang="en-US" sz="1200" dirty="0" smtClean="0">
                <a:solidFill>
                  <a:schemeClr val="accent5">
                    <a:lumMod val="50000"/>
                  </a:schemeClr>
                </a:solidFill>
              </a:rPr>
              <a:t>(not adaptive treatment/interventions!) </a:t>
            </a:r>
            <a:br>
              <a:rPr lang="en-US" altLang="en-US" sz="1200" dirty="0" smtClean="0">
                <a:solidFill>
                  <a:schemeClr val="accent5">
                    <a:lumMod val="50000"/>
                  </a:schemeClr>
                </a:solidFill>
              </a:rPr>
            </a:br>
            <a:r>
              <a:rPr lang="en-US" altLang="en-US" sz="1200" dirty="0" smtClean="0">
                <a:solidFill>
                  <a:schemeClr val="accent5">
                    <a:lumMod val="50000"/>
                  </a:schemeClr>
                </a:solidFill>
              </a:rPr>
              <a:t>Brown et al., 2009, Adaptive design for randomized trials in public </a:t>
            </a:r>
            <a:r>
              <a:rPr lang="en-US" altLang="en-US" sz="1200" dirty="0" smtClean="0">
                <a:solidFill>
                  <a:schemeClr val="accent5">
                    <a:lumMod val="50000"/>
                  </a:schemeClr>
                </a:solidFill>
              </a:rPr>
              <a:t>health, </a:t>
            </a:r>
            <a:r>
              <a:rPr lang="en-US" altLang="en-US" sz="1200" u="sng" dirty="0" smtClean="0">
                <a:solidFill>
                  <a:schemeClr val="accent5">
                    <a:lumMod val="50000"/>
                  </a:schemeClr>
                </a:solidFill>
              </a:rPr>
              <a:t>Annual </a:t>
            </a:r>
            <a:r>
              <a:rPr lang="en-US" altLang="en-US" sz="1200" u="sng" dirty="0" smtClean="0">
                <a:solidFill>
                  <a:schemeClr val="accent5">
                    <a:lumMod val="50000"/>
                  </a:schemeClr>
                </a:solidFill>
              </a:rPr>
              <a:t>Review of Public Health</a:t>
            </a:r>
            <a:endParaRPr lang="en-US" sz="1400" u="sng" dirty="0">
              <a:solidFill>
                <a:schemeClr val="accent5">
                  <a:lumMod val="50000"/>
                </a:schemeClr>
              </a:solidFill>
            </a:endParaRPr>
          </a:p>
        </p:txBody>
      </p:sp>
      <p:sp>
        <p:nvSpPr>
          <p:cNvPr id="4" name="Slide Number Placeholder 3"/>
          <p:cNvSpPr>
            <a:spLocks noGrp="1"/>
          </p:cNvSpPr>
          <p:nvPr>
            <p:ph type="sldNum" sz="quarter" idx="12"/>
          </p:nvPr>
        </p:nvSpPr>
        <p:spPr/>
        <p:txBody>
          <a:bodyPr/>
          <a:lstStyle/>
          <a:p>
            <a:fld id="{87437027-5FF1-486D-B737-A5A608BA98ED}" type="slidenum">
              <a:rPr lang="en-US" smtClean="0"/>
              <a:pPr/>
              <a:t>7</a:t>
            </a:fld>
            <a:endParaRPr lang="en-US"/>
          </a:p>
        </p:txBody>
      </p:sp>
      <p:sp>
        <p:nvSpPr>
          <p:cNvPr id="5" name="TextBox 4"/>
          <p:cNvSpPr txBox="1"/>
          <p:nvPr/>
        </p:nvSpPr>
        <p:spPr>
          <a:xfrm>
            <a:off x="457200" y="1981200"/>
            <a:ext cx="8382000" cy="4375150"/>
          </a:xfrm>
          <a:prstGeom prst="rect">
            <a:avLst/>
          </a:prstGeom>
          <a:noFill/>
        </p:spPr>
        <p:txBody>
          <a:bodyPr wrap="square" rtlCol="0">
            <a:spAutoFit/>
          </a:bodyPr>
          <a:lstStyle/>
          <a:p>
            <a:endParaRPr lang="en-US" dirty="0"/>
          </a:p>
        </p:txBody>
      </p:sp>
      <p:graphicFrame>
        <p:nvGraphicFramePr>
          <p:cNvPr id="6" name="Table 5"/>
          <p:cNvGraphicFramePr>
            <a:graphicFrameLocks noGrp="1"/>
          </p:cNvGraphicFramePr>
          <p:nvPr>
            <p:extLst>
              <p:ext uri="{D42A27DB-BD31-4B8C-83A1-F6EECF244321}">
                <p14:modId xmlns="" xmlns:p14="http://schemas.microsoft.com/office/powerpoint/2010/main" val="2725753119"/>
              </p:ext>
            </p:extLst>
          </p:nvPr>
        </p:nvGraphicFramePr>
        <p:xfrm>
          <a:off x="457200" y="1626964"/>
          <a:ext cx="8229599" cy="4850036"/>
        </p:xfrm>
        <a:graphic>
          <a:graphicData uri="http://schemas.openxmlformats.org/drawingml/2006/table">
            <a:tbl>
              <a:tblPr>
                <a:effectLst>
                  <a:outerShdw blurRad="50800" dist="38100" dir="2700000" algn="tl" rotWithShape="0">
                    <a:prstClr val="black">
                      <a:alpha val="40000"/>
                    </a:prstClr>
                  </a:outerShdw>
                </a:effectLst>
              </a:tblPr>
              <a:tblGrid>
                <a:gridCol w="1143000"/>
                <a:gridCol w="1447800"/>
                <a:gridCol w="1219200"/>
                <a:gridCol w="1524000"/>
                <a:gridCol w="1295400"/>
                <a:gridCol w="1600199"/>
              </a:tblGrid>
              <a:tr h="494654">
                <a:tc>
                  <a:txBody>
                    <a:bodyPr/>
                    <a:lstStyle/>
                    <a:p>
                      <a:pPr algn="ctr" fontAlgn="ctr"/>
                      <a:r>
                        <a:rPr lang="en-US" sz="1400" b="1" i="1" u="none" strike="noStrike" dirty="0">
                          <a:solidFill>
                            <a:schemeClr val="bg1"/>
                          </a:solidFill>
                          <a:effectLst/>
                          <a:latin typeface="Arial" pitchFamily="34" charset="0"/>
                          <a:cs typeface="Arial" pitchFamily="34" charset="0"/>
                        </a:rPr>
                        <a:t>What is </a:t>
                      </a:r>
                      <a:r>
                        <a:rPr lang="en-US" sz="1400" b="1" i="1" u="none" strike="noStrike" dirty="0" smtClean="0">
                          <a:solidFill>
                            <a:schemeClr val="bg1"/>
                          </a:solidFill>
                          <a:effectLst/>
                          <a:latin typeface="Arial" pitchFamily="34" charset="0"/>
                          <a:cs typeface="Arial" pitchFamily="34" charset="0"/>
                        </a:rPr>
                        <a:t>Adaptive</a:t>
                      </a:r>
                      <a:endParaRPr lang="en-US" sz="1400" b="1" i="1" u="none" strike="noStrike" dirty="0">
                        <a:solidFill>
                          <a:schemeClr val="bg1"/>
                        </a:solidFill>
                        <a:effectLst/>
                        <a:latin typeface="Arial" pitchFamily="34" charset="0"/>
                        <a:cs typeface="Arial" pitchFamily="34" charset="0"/>
                      </a:endParaRP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US" sz="1400" b="1" i="1" u="none" strike="noStrike" dirty="0">
                          <a:solidFill>
                            <a:schemeClr val="bg1"/>
                          </a:solidFill>
                          <a:effectLst/>
                          <a:latin typeface="Arial" pitchFamily="34" charset="0"/>
                          <a:cs typeface="Arial" pitchFamily="34" charset="0"/>
                        </a:rPr>
                        <a:t>Based on</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US" sz="1400" b="1" i="1" u="none" strike="noStrike" dirty="0">
                          <a:solidFill>
                            <a:schemeClr val="bg1"/>
                          </a:solidFill>
                          <a:effectLst/>
                          <a:latin typeface="Arial" pitchFamily="34" charset="0"/>
                          <a:cs typeface="Arial" pitchFamily="34" charset="0"/>
                        </a:rPr>
                        <a:t>Example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US" sz="1400" b="1" i="1" u="none" strike="noStrike" dirty="0">
                          <a:solidFill>
                            <a:schemeClr val="bg1"/>
                          </a:solidFill>
                          <a:effectLst/>
                          <a:latin typeface="Arial" pitchFamily="34" charset="0"/>
                          <a:cs typeface="Arial" pitchFamily="34" charset="0"/>
                        </a:rPr>
                        <a:t>Benefit</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US" sz="1400" b="1" i="1" u="none" strike="noStrike" dirty="0">
                          <a:solidFill>
                            <a:schemeClr val="bg1"/>
                          </a:solidFill>
                          <a:effectLst/>
                          <a:latin typeface="Arial" pitchFamily="34" charset="0"/>
                          <a:cs typeface="Arial" pitchFamily="34" charset="0"/>
                        </a:rPr>
                        <a:t>Special Trial Requirement</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c>
                  <a:txBody>
                    <a:bodyPr/>
                    <a:lstStyle/>
                    <a:p>
                      <a:pPr algn="ctr" fontAlgn="ctr"/>
                      <a:r>
                        <a:rPr lang="en-US" sz="1400" b="1" i="1" u="none" strike="noStrike" dirty="0">
                          <a:solidFill>
                            <a:schemeClr val="bg1"/>
                          </a:solidFill>
                          <a:effectLst/>
                          <a:latin typeface="Arial" pitchFamily="34" charset="0"/>
                          <a:cs typeface="Arial" pitchFamily="34" charset="0"/>
                        </a:rPr>
                        <a:t>Caution</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50000"/>
                      </a:schemeClr>
                    </a:solidFill>
                  </a:tcPr>
                </a:tc>
              </a:tr>
              <a:tr h="552360">
                <a:tc>
                  <a:txBody>
                    <a:bodyPr/>
                    <a:lstStyle/>
                    <a:p>
                      <a:pPr algn="ctr" fontAlgn="t">
                        <a:spcBef>
                          <a:spcPts val="200"/>
                        </a:spcBef>
                      </a:pPr>
                      <a:r>
                        <a:rPr lang="en-US" sz="1150" b="1" i="1" u="sng" strike="noStrike" dirty="0">
                          <a:solidFill>
                            <a:srgbClr val="000000"/>
                          </a:solidFill>
                          <a:effectLst/>
                          <a:latin typeface="Arial" pitchFamily="34" charset="0"/>
                          <a:cs typeface="Arial" pitchFamily="34" charset="0"/>
                        </a:rPr>
                        <a:t>Early Stopping</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Interim analysis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of </a:t>
                      </a:r>
                      <a:r>
                        <a:rPr lang="en-US" sz="1150" b="0" i="0" u="none" strike="noStrike" dirty="0">
                          <a:solidFill>
                            <a:srgbClr val="000000"/>
                          </a:solidFill>
                          <a:effectLst/>
                          <a:latin typeface="Arial" pitchFamily="34" charset="0"/>
                          <a:cs typeface="Arial" pitchFamily="34" charset="0"/>
                        </a:rPr>
                        <a:t>impact</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Group sequential trial</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Reduced </a:t>
                      </a:r>
                      <a:r>
                        <a:rPr lang="en-US" sz="1150" b="0" i="0" u="none" strike="noStrike" dirty="0" smtClean="0">
                          <a:solidFill>
                            <a:srgbClr val="000000"/>
                          </a:solidFill>
                          <a:effectLst/>
                          <a:latin typeface="Arial" pitchFamily="34" charset="0"/>
                          <a:cs typeface="Arial" pitchFamily="34" charset="0"/>
                        </a:rPr>
                        <a:t>time / cost </a:t>
                      </a:r>
                      <a:r>
                        <a:rPr lang="en-US" sz="1150" b="0" i="0" u="none" strike="noStrike" dirty="0">
                          <a:solidFill>
                            <a:srgbClr val="000000"/>
                          </a:solidFill>
                          <a:effectLst/>
                          <a:latin typeface="Arial" pitchFamily="34" charset="0"/>
                          <a:cs typeface="Arial" pitchFamily="34" charset="0"/>
                        </a:rPr>
                        <a:t>to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completing </a:t>
                      </a:r>
                      <a:r>
                        <a:rPr lang="en-US" sz="1150" b="0" i="0" u="none" strike="noStrike" dirty="0">
                          <a:solidFill>
                            <a:srgbClr val="000000"/>
                          </a:solidFill>
                          <a:effectLst/>
                          <a:latin typeface="Arial" pitchFamily="34" charset="0"/>
                          <a:cs typeface="Arial" pitchFamily="34" charset="0"/>
                        </a:rPr>
                        <a:t>trial</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Requires short time for outcomes to </a:t>
                      </a:r>
                      <a:r>
                        <a:rPr lang="en-US" sz="1150" b="0" i="0" u="none" strike="noStrike" dirty="0" smtClean="0">
                          <a:solidFill>
                            <a:srgbClr val="000000"/>
                          </a:solidFill>
                          <a:effectLst/>
                          <a:latin typeface="Arial" pitchFamily="34" charset="0"/>
                          <a:cs typeface="Arial" pitchFamily="34" charset="0"/>
                        </a:rPr>
                        <a:t>be </a:t>
                      </a:r>
                      <a:r>
                        <a:rPr lang="en-US" sz="1150" b="0" i="0" u="none" strike="noStrike" dirty="0">
                          <a:solidFill>
                            <a:srgbClr val="000000"/>
                          </a:solidFill>
                          <a:effectLst/>
                          <a:latin typeface="Arial" pitchFamily="34" charset="0"/>
                          <a:cs typeface="Arial" pitchFamily="34" charset="0"/>
                        </a:rPr>
                        <a:t>measured</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Wider </a:t>
                      </a:r>
                      <a:r>
                        <a:rPr lang="en-US" sz="1150" b="0" i="0" u="none" strike="noStrike" dirty="0" smtClean="0">
                          <a:solidFill>
                            <a:srgbClr val="000000"/>
                          </a:solidFill>
                          <a:effectLst/>
                          <a:latin typeface="Arial" pitchFamily="34" charset="0"/>
                          <a:cs typeface="Arial" pitchFamily="34" charset="0"/>
                        </a:rPr>
                        <a:t>confidence </a:t>
                      </a:r>
                      <a:r>
                        <a:rPr lang="en-US" sz="1150" b="0" i="0" u="none" strike="noStrike" dirty="0">
                          <a:solidFill>
                            <a:srgbClr val="000000"/>
                          </a:solidFill>
                          <a:effectLst/>
                          <a:latin typeface="Arial" pitchFamily="34" charset="0"/>
                          <a:cs typeface="Arial" pitchFamily="34" charset="0"/>
                        </a:rPr>
                        <a:t>intervals at planned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trial </a:t>
                      </a:r>
                      <a:r>
                        <a:rPr lang="en-US" sz="1150" b="0" i="0" u="none" strike="noStrike" dirty="0">
                          <a:solidFill>
                            <a:srgbClr val="000000"/>
                          </a:solidFill>
                          <a:effectLst/>
                          <a:latin typeface="Arial" pitchFamily="34" charset="0"/>
                          <a:cs typeface="Arial" pitchFamily="34" charset="0"/>
                        </a:rPr>
                        <a:t>end</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695206">
                <a:tc>
                  <a:txBody>
                    <a:bodyPr/>
                    <a:lstStyle/>
                    <a:p>
                      <a:pPr algn="ctr" fontAlgn="t">
                        <a:spcBef>
                          <a:spcPts val="200"/>
                        </a:spcBef>
                      </a:pPr>
                      <a:r>
                        <a:rPr lang="en-US" sz="1150" b="1" i="1" u="sng" strike="noStrike" dirty="0">
                          <a:solidFill>
                            <a:srgbClr val="000000"/>
                          </a:solidFill>
                          <a:effectLst/>
                          <a:latin typeface="Arial" pitchFamily="34" charset="0"/>
                          <a:cs typeface="Arial" pitchFamily="34" charset="0"/>
                        </a:rPr>
                        <a:t>Optimal Dose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Re-allocation of dosages based on estimated dose-response relationship</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Dose finding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trial</a:t>
                      </a:r>
                      <a:endParaRPr lang="en-US" sz="1150" b="0" i="0" u="none" strike="noStrike" dirty="0">
                        <a:solidFill>
                          <a:srgbClr val="000000"/>
                        </a:solidFill>
                        <a:effectLst/>
                        <a:latin typeface="Arial" pitchFamily="34" charset="0"/>
                        <a:cs typeface="Arial" pitchFamily="34" charset="0"/>
                      </a:endParaRP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Efficient determination of dosages</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Requires short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time </a:t>
                      </a:r>
                      <a:r>
                        <a:rPr lang="en-US" sz="1150" b="0" i="0" u="none" strike="noStrike" dirty="0">
                          <a:solidFill>
                            <a:srgbClr val="000000"/>
                          </a:solidFill>
                          <a:effectLst/>
                          <a:latin typeface="Arial" pitchFamily="34" charset="0"/>
                          <a:cs typeface="Arial" pitchFamily="34" charset="0"/>
                        </a:rPr>
                        <a:t>for outcomes to be measured</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Confounding of dose by entry time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3197">
                <a:tc>
                  <a:txBody>
                    <a:bodyPr/>
                    <a:lstStyle/>
                    <a:p>
                      <a:pPr algn="ctr" fontAlgn="t">
                        <a:spcBef>
                          <a:spcPts val="200"/>
                        </a:spcBef>
                      </a:pPr>
                      <a:r>
                        <a:rPr lang="en-US" sz="1150" b="1" i="1" u="sng" strike="noStrike" dirty="0">
                          <a:solidFill>
                            <a:srgbClr val="000000"/>
                          </a:solidFill>
                          <a:effectLst/>
                          <a:latin typeface="Arial" pitchFamily="34" charset="0"/>
                          <a:cs typeface="Arial" pitchFamily="34" charset="0"/>
                        </a:rPr>
                        <a:t>Sample Size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Interim analyses</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Re-estimation of variance components</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Appropriate sample size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Requires short time for outcomes to be measured</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Inflated Type 1 error</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523197">
                <a:tc>
                  <a:txBody>
                    <a:bodyPr/>
                    <a:lstStyle/>
                    <a:p>
                      <a:pPr algn="ctr" fontAlgn="t">
                        <a:spcBef>
                          <a:spcPts val="200"/>
                        </a:spcBef>
                      </a:pPr>
                      <a:r>
                        <a:rPr lang="en-US" sz="1150" b="1" i="1" u="sng" strike="noStrike" dirty="0">
                          <a:solidFill>
                            <a:srgbClr val="000000"/>
                          </a:solidFill>
                          <a:effectLst/>
                          <a:latin typeface="Arial" pitchFamily="34" charset="0"/>
                          <a:cs typeface="Arial" pitchFamily="34" charset="0"/>
                        </a:rPr>
                        <a:t>Enrollment Procedure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Limited enrollment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in </a:t>
                      </a:r>
                      <a:r>
                        <a:rPr lang="en-US" sz="1150" b="0" i="0" u="none" strike="noStrike" dirty="0">
                          <a:solidFill>
                            <a:srgbClr val="000000"/>
                          </a:solidFill>
                          <a:effectLst/>
                          <a:latin typeface="Arial" pitchFamily="34" charset="0"/>
                          <a:cs typeface="Arial" pitchFamily="34" charset="0"/>
                        </a:rPr>
                        <a:t>traditional randomized design</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Randomize before consent</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Increased proportion enrolled; decreased selection bias</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None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Ethical concerns; especially with single consent design</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3197">
                <a:tc>
                  <a:txBody>
                    <a:bodyPr/>
                    <a:lstStyle/>
                    <a:p>
                      <a:pPr algn="ctr" fontAlgn="t">
                        <a:spcBef>
                          <a:spcPts val="200"/>
                        </a:spcBef>
                      </a:pPr>
                      <a:r>
                        <a:rPr lang="en-US" sz="1150" b="1" i="1" u="sng" strike="noStrike" dirty="0">
                          <a:solidFill>
                            <a:srgbClr val="000000"/>
                          </a:solidFill>
                          <a:effectLst/>
                          <a:latin typeface="Arial" pitchFamily="34" charset="0"/>
                          <a:cs typeface="Arial" pitchFamily="34" charset="0"/>
                        </a:rPr>
                        <a:t>Run-in Prior to Randomization</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Prediction of drop-out</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Run-in design to lower drop-out</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Improved statistical power</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Multiple responses for baseline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Selection bias;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effects </a:t>
                      </a:r>
                      <a:r>
                        <a:rPr lang="en-US" sz="1150" b="0" i="0" u="none" strike="noStrike" dirty="0">
                          <a:solidFill>
                            <a:srgbClr val="000000"/>
                          </a:solidFill>
                          <a:effectLst/>
                          <a:latin typeface="Arial" pitchFamily="34" charset="0"/>
                          <a:cs typeface="Arial" pitchFamily="34" charset="0"/>
                        </a:rPr>
                        <a:t>of training</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351187">
                <a:tc>
                  <a:txBody>
                    <a:bodyPr/>
                    <a:lstStyle/>
                    <a:p>
                      <a:pPr algn="ctr" fontAlgn="t">
                        <a:spcBef>
                          <a:spcPts val="200"/>
                        </a:spcBef>
                      </a:pPr>
                      <a:r>
                        <a:rPr lang="en-US" sz="1150" b="1" i="1" u="sng" strike="noStrike" dirty="0">
                          <a:solidFill>
                            <a:srgbClr val="000000"/>
                          </a:solidFill>
                          <a:effectLst/>
                          <a:latin typeface="Arial" pitchFamily="34" charset="0"/>
                          <a:cs typeface="Arial" pitchFamily="34" charset="0"/>
                        </a:rPr>
                        <a:t>Encouragement</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Predictors of adherence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Motivational interviewing</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Reduction in participation bias</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None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Modeling sensitive to assumptions</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23197">
                <a:tc>
                  <a:txBody>
                    <a:bodyPr/>
                    <a:lstStyle/>
                    <a:p>
                      <a:pPr algn="ctr" fontAlgn="t">
                        <a:spcBef>
                          <a:spcPts val="200"/>
                        </a:spcBef>
                      </a:pPr>
                      <a:r>
                        <a:rPr lang="en-US" sz="1150" b="1" i="1" u="sng" strike="noStrike" dirty="0">
                          <a:solidFill>
                            <a:srgbClr val="000000"/>
                          </a:solidFill>
                          <a:effectLst/>
                          <a:latin typeface="Arial" pitchFamily="34" charset="0"/>
                          <a:cs typeface="Arial" pitchFamily="34" charset="0"/>
                        </a:rPr>
                        <a:t>Allocation Probabilities</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Co-</a:t>
                      </a:r>
                      <a:r>
                        <a:rPr lang="en-US" sz="1150" b="0" i="0" u="none" strike="noStrike" dirty="0" err="1">
                          <a:solidFill>
                            <a:srgbClr val="000000"/>
                          </a:solidFill>
                          <a:effectLst/>
                          <a:latin typeface="Arial" pitchFamily="34" charset="0"/>
                          <a:cs typeface="Arial" pitchFamily="34" charset="0"/>
                        </a:rPr>
                        <a:t>variates</a:t>
                      </a:r>
                      <a:r>
                        <a:rPr lang="en-US" sz="1150" b="0" i="0" u="none" strike="noStrike" dirty="0">
                          <a:solidFill>
                            <a:srgbClr val="000000"/>
                          </a:solidFill>
                          <a:effectLst/>
                          <a:latin typeface="Arial" pitchFamily="34" charset="0"/>
                          <a:cs typeface="Arial" pitchFamily="34" charset="0"/>
                        </a:rPr>
                        <a:t> of prior subjects</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Co-</a:t>
                      </a:r>
                      <a:r>
                        <a:rPr lang="en-US" sz="1150" b="0" i="0" u="none" strike="noStrike" dirty="0" err="1">
                          <a:solidFill>
                            <a:srgbClr val="000000"/>
                          </a:solidFill>
                          <a:effectLst/>
                          <a:latin typeface="Arial" pitchFamily="34" charset="0"/>
                          <a:cs typeface="Arial" pitchFamily="34" charset="0"/>
                        </a:rPr>
                        <a:t>variate</a:t>
                      </a:r>
                      <a:r>
                        <a:rPr lang="en-US" sz="1150" b="0" i="0" u="none" strike="noStrike" dirty="0">
                          <a:solidFill>
                            <a:srgbClr val="000000"/>
                          </a:solidFill>
                          <a:effectLst/>
                          <a:latin typeface="Arial" pitchFamily="34" charset="0"/>
                          <a:cs typeface="Arial" pitchFamily="34" charset="0"/>
                        </a:rPr>
                        <a:t> adaptive allocation</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Enhanced balance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in intervention</a:t>
                      </a:r>
                      <a:r>
                        <a:rPr lang="en-US" sz="1150" b="0" i="0" u="none" strike="noStrike" baseline="0" dirty="0" smtClean="0">
                          <a:solidFill>
                            <a:srgbClr val="000000"/>
                          </a:solidFill>
                          <a:effectLst/>
                          <a:latin typeface="Arial" pitchFamily="34" charset="0"/>
                          <a:cs typeface="Arial" pitchFamily="34" charset="0"/>
                        </a:rPr>
                        <a:t> </a:t>
                      </a:r>
                      <a:r>
                        <a:rPr lang="en-US" sz="1150" b="0" i="0" u="none" strike="noStrike" dirty="0" smtClean="0">
                          <a:solidFill>
                            <a:srgbClr val="000000"/>
                          </a:solidFill>
                          <a:effectLst/>
                          <a:latin typeface="Arial" pitchFamily="34" charset="0"/>
                          <a:cs typeface="Arial" pitchFamily="34" charset="0"/>
                        </a:rPr>
                        <a:t>assignment</a:t>
                      </a:r>
                      <a:endParaRPr lang="en-US" sz="1150" b="0" i="0" u="none" strike="noStrike" dirty="0">
                        <a:solidFill>
                          <a:srgbClr val="000000"/>
                        </a:solidFill>
                        <a:effectLst/>
                        <a:latin typeface="Arial" pitchFamily="34" charset="0"/>
                        <a:cs typeface="Arial" pitchFamily="34" charset="0"/>
                      </a:endParaRP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none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May introduce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confounding </a:t>
                      </a:r>
                      <a:r>
                        <a:rPr lang="en-US" sz="1150" b="0" i="0" u="none" strike="noStrike" dirty="0">
                          <a:solidFill>
                            <a:srgbClr val="000000"/>
                          </a:solidFill>
                          <a:effectLst/>
                          <a:latin typeface="Arial" pitchFamily="34" charset="0"/>
                          <a:cs typeface="Arial" pitchFamily="34" charset="0"/>
                        </a:rPr>
                        <a:t>with time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r>
              <a:tr h="442351">
                <a:tc>
                  <a:txBody>
                    <a:bodyPr/>
                    <a:lstStyle/>
                    <a:p>
                      <a:pPr algn="ctr" fontAlgn="t">
                        <a:spcBef>
                          <a:spcPts val="200"/>
                        </a:spcBef>
                      </a:pPr>
                      <a:r>
                        <a:rPr lang="en-US" sz="1150" b="1" i="1" u="sng" strike="noStrike" dirty="0">
                          <a:solidFill>
                            <a:srgbClr val="000000"/>
                          </a:solidFill>
                          <a:effectLst/>
                          <a:latin typeface="Arial" pitchFamily="34" charset="0"/>
                          <a:cs typeface="Arial" pitchFamily="34" charset="0"/>
                        </a:rPr>
                        <a:t>Follow-up</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Response on proximal targets</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Two-stage follow-up design</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Efficient design for follow-up</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Longitudinal </a:t>
                      </a:r>
                      <a:r>
                        <a:rPr lang="en-US" sz="1150" b="0" i="0" u="none" strike="noStrike" dirty="0" smtClean="0">
                          <a:solidFill>
                            <a:srgbClr val="000000"/>
                          </a:solidFill>
                          <a:effectLst/>
                          <a:latin typeface="Arial" pitchFamily="34" charset="0"/>
                          <a:cs typeface="Arial" pitchFamily="34" charset="0"/>
                        </a:rPr>
                        <a:t/>
                      </a:r>
                      <a:br>
                        <a:rPr lang="en-US" sz="1150" b="0" i="0" u="none" strike="noStrike" dirty="0" smtClean="0">
                          <a:solidFill>
                            <a:srgbClr val="000000"/>
                          </a:solidFill>
                          <a:effectLst/>
                          <a:latin typeface="Arial" pitchFamily="34" charset="0"/>
                          <a:cs typeface="Arial" pitchFamily="34" charset="0"/>
                        </a:rPr>
                      </a:br>
                      <a:r>
                        <a:rPr lang="en-US" sz="1150" b="0" i="0" u="none" strike="noStrike" dirty="0" smtClean="0">
                          <a:solidFill>
                            <a:srgbClr val="000000"/>
                          </a:solidFill>
                          <a:effectLst/>
                          <a:latin typeface="Arial" pitchFamily="34" charset="0"/>
                          <a:cs typeface="Arial" pitchFamily="34" charset="0"/>
                        </a:rPr>
                        <a:t>follow-up</a:t>
                      </a:r>
                      <a:endParaRPr lang="en-US" sz="1150" b="0" i="0" u="none" strike="noStrike" dirty="0">
                        <a:solidFill>
                          <a:srgbClr val="000000"/>
                        </a:solidFill>
                        <a:effectLst/>
                        <a:latin typeface="Arial" pitchFamily="34" charset="0"/>
                        <a:cs typeface="Arial" pitchFamily="34" charset="0"/>
                      </a:endParaRP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t">
                        <a:spcBef>
                          <a:spcPts val="200"/>
                        </a:spcBef>
                      </a:pPr>
                      <a:r>
                        <a:rPr lang="en-US" sz="1150" b="0" i="0" u="none" strike="noStrike" dirty="0">
                          <a:solidFill>
                            <a:srgbClr val="000000"/>
                          </a:solidFill>
                          <a:effectLst/>
                          <a:latin typeface="Arial" pitchFamily="34" charset="0"/>
                          <a:cs typeface="Arial" pitchFamily="34" charset="0"/>
                        </a:rPr>
                        <a:t>None</a:t>
                      </a:r>
                    </a:p>
                  </a:txBody>
                  <a:tcPr marL="7304" marR="7304" marT="7304"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72054">
                <a:tc>
                  <a:txBody>
                    <a:bodyPr/>
                    <a:lstStyle/>
                    <a:p>
                      <a:pPr algn="l" fontAlgn="t"/>
                      <a:endParaRPr lang="en-US" sz="900" b="0" i="0" u="none" strike="noStrike" dirty="0">
                        <a:solidFill>
                          <a:srgbClr val="000000"/>
                        </a:solidFill>
                        <a:effectLst/>
                        <a:latin typeface="Calibri" panose="020F0502020204030204" pitchFamily="34" charset="0"/>
                      </a:endParaRPr>
                    </a:p>
                  </a:txBody>
                  <a:tcPr marL="7304" marR="7304" marT="7304" marB="0">
                    <a:lnL>
                      <a:noFill/>
                    </a:lnL>
                    <a:lnR>
                      <a:noFill/>
                    </a:lnR>
                    <a:lnT w="12700" cap="flat" cmpd="sng" algn="ctr">
                      <a:solidFill>
                        <a:schemeClr val="bg1"/>
                      </a:solidFill>
                      <a:prstDash val="solid"/>
                      <a:round/>
                      <a:headEnd type="none" w="med" len="med"/>
                      <a:tailEnd type="none" w="med" len="med"/>
                    </a:lnT>
                    <a:lnB>
                      <a:noFill/>
                    </a:lnB>
                  </a:tcPr>
                </a:tc>
                <a:tc>
                  <a:txBody>
                    <a:bodyPr/>
                    <a:lstStyle/>
                    <a:p>
                      <a:pPr algn="l" fontAlgn="t"/>
                      <a:endParaRPr lang="en-US" sz="900" b="0" i="0" u="none" strike="noStrike">
                        <a:solidFill>
                          <a:srgbClr val="000000"/>
                        </a:solidFill>
                        <a:effectLst/>
                        <a:latin typeface="Calibri" panose="020F0502020204030204" pitchFamily="34" charset="0"/>
                      </a:endParaRPr>
                    </a:p>
                  </a:txBody>
                  <a:tcPr marL="7304" marR="7304" marT="7304" marB="0">
                    <a:lnL>
                      <a:noFill/>
                    </a:lnL>
                    <a:lnR>
                      <a:noFill/>
                    </a:lnR>
                    <a:lnT w="12700" cap="flat" cmpd="sng" algn="ctr">
                      <a:solidFill>
                        <a:schemeClr val="bg1"/>
                      </a:solidFill>
                      <a:prstDash val="solid"/>
                      <a:round/>
                      <a:headEnd type="none" w="med" len="med"/>
                      <a:tailEnd type="none" w="med" len="med"/>
                    </a:lnT>
                    <a:lnB>
                      <a:noFill/>
                    </a:lnB>
                  </a:tcPr>
                </a:tc>
                <a:tc>
                  <a:txBody>
                    <a:bodyPr/>
                    <a:lstStyle/>
                    <a:p>
                      <a:pPr algn="l" fontAlgn="t"/>
                      <a:endParaRPr lang="en-US" sz="900" b="0" i="0" u="none" strike="noStrike">
                        <a:solidFill>
                          <a:srgbClr val="000000"/>
                        </a:solidFill>
                        <a:effectLst/>
                        <a:latin typeface="Calibri" panose="020F0502020204030204" pitchFamily="34" charset="0"/>
                      </a:endParaRPr>
                    </a:p>
                  </a:txBody>
                  <a:tcPr marL="7304" marR="7304" marT="7304" marB="0">
                    <a:lnL>
                      <a:noFill/>
                    </a:lnL>
                    <a:lnR>
                      <a:noFill/>
                    </a:lnR>
                    <a:lnT w="12700" cap="flat" cmpd="sng" algn="ctr">
                      <a:solidFill>
                        <a:schemeClr val="bg1"/>
                      </a:solidFill>
                      <a:prstDash val="solid"/>
                      <a:round/>
                      <a:headEnd type="none" w="med" len="med"/>
                      <a:tailEnd type="none" w="med" len="med"/>
                    </a:lnT>
                    <a:lnB>
                      <a:noFill/>
                    </a:lnB>
                  </a:tcPr>
                </a:tc>
                <a:tc>
                  <a:txBody>
                    <a:bodyPr/>
                    <a:lstStyle/>
                    <a:p>
                      <a:pPr algn="l" fontAlgn="t"/>
                      <a:endParaRPr lang="en-US" sz="900" b="0" i="0" u="none" strike="noStrike">
                        <a:solidFill>
                          <a:srgbClr val="000000"/>
                        </a:solidFill>
                        <a:effectLst/>
                        <a:latin typeface="Calibri" panose="020F0502020204030204" pitchFamily="34" charset="0"/>
                      </a:endParaRPr>
                    </a:p>
                  </a:txBody>
                  <a:tcPr marL="7304" marR="7304" marT="7304" marB="0">
                    <a:lnL>
                      <a:noFill/>
                    </a:lnL>
                    <a:lnR>
                      <a:noFill/>
                    </a:lnR>
                    <a:lnT w="12700" cap="flat" cmpd="sng" algn="ctr">
                      <a:solidFill>
                        <a:schemeClr val="bg1"/>
                      </a:solidFill>
                      <a:prstDash val="solid"/>
                      <a:round/>
                      <a:headEnd type="none" w="med" len="med"/>
                      <a:tailEnd type="none" w="med" len="med"/>
                    </a:lnT>
                    <a:lnB>
                      <a:noFill/>
                    </a:lnB>
                  </a:tcPr>
                </a:tc>
                <a:tc>
                  <a:txBody>
                    <a:bodyPr/>
                    <a:lstStyle/>
                    <a:p>
                      <a:pPr algn="l" fontAlgn="t"/>
                      <a:endParaRPr lang="en-US" sz="900" b="0" i="0" u="none" strike="noStrike">
                        <a:solidFill>
                          <a:srgbClr val="000000"/>
                        </a:solidFill>
                        <a:effectLst/>
                        <a:latin typeface="Calibri" panose="020F0502020204030204" pitchFamily="34" charset="0"/>
                      </a:endParaRPr>
                    </a:p>
                  </a:txBody>
                  <a:tcPr marL="7304" marR="7304" marT="7304" marB="0">
                    <a:lnL>
                      <a:noFill/>
                    </a:lnL>
                    <a:lnR>
                      <a:noFill/>
                    </a:lnR>
                    <a:lnT w="12700" cap="flat" cmpd="sng" algn="ctr">
                      <a:solidFill>
                        <a:schemeClr val="bg1"/>
                      </a:solidFill>
                      <a:prstDash val="solid"/>
                      <a:round/>
                      <a:headEnd type="none" w="med" len="med"/>
                      <a:tailEnd type="none" w="med" len="med"/>
                    </a:lnT>
                    <a:lnB>
                      <a:noFill/>
                    </a:lnB>
                  </a:tcPr>
                </a:tc>
                <a:tc>
                  <a:txBody>
                    <a:bodyPr/>
                    <a:lstStyle/>
                    <a:p>
                      <a:pPr algn="l" fontAlgn="t"/>
                      <a:endParaRPr lang="en-US" sz="900" b="0" i="0" u="none" strike="noStrike" dirty="0">
                        <a:solidFill>
                          <a:srgbClr val="000000"/>
                        </a:solidFill>
                        <a:effectLst/>
                        <a:latin typeface="Calibri" panose="020F0502020204030204" pitchFamily="34" charset="0"/>
                      </a:endParaRPr>
                    </a:p>
                  </a:txBody>
                  <a:tcPr marL="7304" marR="7304" marT="7304" marB="0">
                    <a:lnL>
                      <a:noFill/>
                    </a:lnL>
                    <a:lnR>
                      <a:noFill/>
                    </a:lnR>
                    <a:lnT w="12700" cap="flat" cmpd="sng" algn="ctr">
                      <a:solidFill>
                        <a:schemeClr val="bg1"/>
                      </a:solidFill>
                      <a:prstDash val="solid"/>
                      <a:round/>
                      <a:headEnd type="none" w="med" len="med"/>
                      <a:tailEnd type="none" w="med" len="med"/>
                    </a:lnT>
                    <a:lnB>
                      <a:noFill/>
                    </a:lnB>
                  </a:tcPr>
                </a:tc>
              </a:tr>
            </a:tbl>
          </a:graphicData>
        </a:graphic>
      </p:graphicFrame>
    </p:spTree>
    <p:extLst>
      <p:ext uri="{BB962C8B-B14F-4D97-AF65-F5344CB8AC3E}">
        <p14:creationId xmlns="" xmlns:p14="http://schemas.microsoft.com/office/powerpoint/2010/main" val="36617109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Adaptive treatment/intervention</a:t>
            </a:r>
            <a:endParaRPr lang="en-US" sz="3200" dirty="0"/>
          </a:p>
        </p:txBody>
      </p:sp>
      <p:sp>
        <p:nvSpPr>
          <p:cNvPr id="3" name="Text Placeholder 2"/>
          <p:cNvSpPr>
            <a:spLocks noGrp="1"/>
          </p:cNvSpPr>
          <p:nvPr>
            <p:ph type="body" idx="1"/>
          </p:nvPr>
        </p:nvSpPr>
        <p:spPr/>
        <p:txBody>
          <a:bodyPr>
            <a:normAutofit/>
          </a:bodyPr>
          <a:lstStyle/>
          <a:p>
            <a:r>
              <a:rPr lang="en-US" sz="2400" i="1" dirty="0" smtClean="0"/>
              <a:t>Adaptive Research Design</a:t>
            </a:r>
          </a:p>
        </p:txBody>
      </p:sp>
      <p:sp>
        <p:nvSpPr>
          <p:cNvPr id="4" name="Slide Number Placeholder 3"/>
          <p:cNvSpPr>
            <a:spLocks noGrp="1"/>
          </p:cNvSpPr>
          <p:nvPr>
            <p:ph type="sldNum" sz="quarter" idx="12"/>
          </p:nvPr>
        </p:nvSpPr>
        <p:spPr/>
        <p:txBody>
          <a:bodyPr/>
          <a:lstStyle/>
          <a:p>
            <a:fld id="{87437027-5FF1-486D-B737-A5A608BA98ED}" type="slidenum">
              <a:rPr lang="en-US" smtClean="0"/>
              <a:pPr/>
              <a:t>8</a:t>
            </a:fld>
            <a:endParaRPr lang="en-US"/>
          </a:p>
        </p:txBody>
      </p:sp>
    </p:spTree>
    <p:extLst>
      <p:ext uri="{BB962C8B-B14F-4D97-AF65-F5344CB8AC3E}">
        <p14:creationId xmlns="" xmlns:p14="http://schemas.microsoft.com/office/powerpoint/2010/main" val="4001360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49362"/>
          </a:xfrm>
        </p:spPr>
        <p:txBody>
          <a:bodyPr>
            <a:normAutofit/>
          </a:bodyPr>
          <a:lstStyle/>
          <a:p>
            <a:pPr algn="ctr"/>
            <a:r>
              <a:rPr lang="en-US" sz="3600" dirty="0" smtClean="0"/>
              <a:t>Adaptive Treatment /</a:t>
            </a:r>
            <a:br>
              <a:rPr lang="en-US" sz="3600" dirty="0" smtClean="0"/>
            </a:br>
            <a:r>
              <a:rPr lang="en-US" sz="3600" dirty="0" smtClean="0"/>
              <a:t>Intervention Rationale</a:t>
            </a:r>
            <a:endParaRPr lang="en-US" sz="3600" dirty="0"/>
          </a:p>
        </p:txBody>
      </p:sp>
      <p:sp>
        <p:nvSpPr>
          <p:cNvPr id="3" name="Content Placeholder 2"/>
          <p:cNvSpPr>
            <a:spLocks noGrp="1"/>
          </p:cNvSpPr>
          <p:nvPr>
            <p:ph idx="1"/>
          </p:nvPr>
        </p:nvSpPr>
        <p:spPr>
          <a:xfrm>
            <a:off x="457200" y="1600201"/>
            <a:ext cx="8229600" cy="4267200"/>
          </a:xfrm>
        </p:spPr>
        <p:txBody>
          <a:bodyPr>
            <a:noAutofit/>
          </a:bodyPr>
          <a:lstStyle/>
          <a:p>
            <a:pPr>
              <a:spcBef>
                <a:spcPts val="0"/>
              </a:spcBef>
              <a:spcAft>
                <a:spcPts val="600"/>
              </a:spcAft>
            </a:pPr>
            <a:r>
              <a:rPr lang="en-US" sz="2400" dirty="0" smtClean="0"/>
              <a:t>Target Population?</a:t>
            </a:r>
          </a:p>
          <a:p>
            <a:pPr marL="457200" lvl="1" indent="0">
              <a:spcBef>
                <a:spcPts val="0"/>
              </a:spcBef>
              <a:spcAft>
                <a:spcPts val="1200"/>
              </a:spcAft>
              <a:buNone/>
            </a:pPr>
            <a:r>
              <a:rPr lang="en-US" sz="2400" dirty="0" smtClean="0"/>
              <a:t>Individuals with a chronic relapsing illness or disease. </a:t>
            </a:r>
          </a:p>
          <a:p>
            <a:pPr>
              <a:spcBef>
                <a:spcPts val="0"/>
              </a:spcBef>
              <a:spcAft>
                <a:spcPts val="600"/>
              </a:spcAft>
            </a:pPr>
            <a:r>
              <a:rPr lang="en-US" sz="2400" dirty="0" smtClean="0"/>
              <a:t>Why?</a:t>
            </a:r>
          </a:p>
          <a:p>
            <a:pPr lvl="1"/>
            <a:r>
              <a:rPr lang="en-US" sz="2400" dirty="0"/>
              <a:t>H</a:t>
            </a:r>
            <a:r>
              <a:rPr lang="en-US" sz="2400" dirty="0" smtClean="0"/>
              <a:t>eterogeneity </a:t>
            </a:r>
            <a:r>
              <a:rPr lang="en-US" sz="2400" dirty="0"/>
              <a:t>of patients </a:t>
            </a:r>
            <a:r>
              <a:rPr lang="en-US" sz="2400" dirty="0" smtClean="0"/>
              <a:t>&amp; environment</a:t>
            </a:r>
          </a:p>
          <a:p>
            <a:pPr lvl="1"/>
            <a:r>
              <a:rPr lang="en-US" sz="2400" dirty="0" smtClean="0"/>
              <a:t>Dosage </a:t>
            </a:r>
            <a:r>
              <a:rPr lang="en-US" sz="2400" dirty="0"/>
              <a:t>&amp;/or treatment varies between patients &amp; within an individual over </a:t>
            </a:r>
            <a:r>
              <a:rPr lang="en-US" sz="2400" dirty="0" smtClean="0"/>
              <a:t>time.</a:t>
            </a:r>
          </a:p>
          <a:p>
            <a:pPr lvl="1"/>
            <a:r>
              <a:rPr lang="en-US" sz="2400" dirty="0" smtClean="0"/>
              <a:t>Goal: provide the minimum treatment which provides the optimal response.</a:t>
            </a:r>
          </a:p>
          <a:p>
            <a:pPr lvl="1"/>
            <a:r>
              <a:rPr lang="en-US" sz="2400" dirty="0" smtClean="0"/>
              <a:t>How is this different from clinical judgment?</a:t>
            </a:r>
            <a:endParaRPr lang="en-US" sz="2400" dirty="0"/>
          </a:p>
        </p:txBody>
      </p:sp>
      <p:sp>
        <p:nvSpPr>
          <p:cNvPr id="4" name="Slide Number Placeholder 3"/>
          <p:cNvSpPr>
            <a:spLocks noGrp="1"/>
          </p:cNvSpPr>
          <p:nvPr>
            <p:ph type="sldNum" sz="quarter" idx="12"/>
          </p:nvPr>
        </p:nvSpPr>
        <p:spPr/>
        <p:txBody>
          <a:bodyPr/>
          <a:lstStyle/>
          <a:p>
            <a:fld id="{87437027-5FF1-486D-B737-A5A608BA98ED}" type="slidenum">
              <a:rPr lang="en-US" smtClean="0"/>
              <a:pPr/>
              <a:t>9</a:t>
            </a:fld>
            <a:endParaRPr lang="en-US"/>
          </a:p>
        </p:txBody>
      </p:sp>
    </p:spTree>
    <p:extLst>
      <p:ext uri="{BB962C8B-B14F-4D97-AF65-F5344CB8AC3E}">
        <p14:creationId xmlns="" xmlns:p14="http://schemas.microsoft.com/office/powerpoint/2010/main" val="2371484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4043</TotalTime>
  <Words>1780</Words>
  <Application>Microsoft Office PowerPoint</Application>
  <PresentationFormat>On-screen Show (4:3)</PresentationFormat>
  <Paragraphs>267</Paragraphs>
  <Slides>31</Slides>
  <Notes>7</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ADAPTIVE RESEARCH DESIGN FOR SUBSTANCE ABUSE CLINICAL TRIALS</vt:lpstr>
      <vt:lpstr>Objectives</vt:lpstr>
      <vt:lpstr>What is meant by "Adaptive" in research descriptions</vt:lpstr>
      <vt:lpstr>Adaptive Trial Design</vt:lpstr>
      <vt:lpstr>Definition of Adaptive Trial Design</vt:lpstr>
      <vt:lpstr>Comparison between Conventional &amp; Adaptive Clinical Trial Designs</vt:lpstr>
      <vt:lpstr>Types of Adaptive Clinical Trial Designs (not adaptive treatment/interventions!)  Brown et al., 2009, Adaptive design for randomized trials in public health, Annual Review of Public Health</vt:lpstr>
      <vt:lpstr>Adaptive treatment/intervention</vt:lpstr>
      <vt:lpstr>Adaptive Treatment / Intervention Rationale</vt:lpstr>
      <vt:lpstr>Adaptive Treatment / Intervention Rationale</vt:lpstr>
      <vt:lpstr>Definition of Adaptive  Treatment / Intervention</vt:lpstr>
      <vt:lpstr>Adaptive Treatment / Interventions</vt:lpstr>
      <vt:lpstr>Examples from SUD treatment</vt:lpstr>
      <vt:lpstr>Example: Traditional Randomized Medication / Intervention Trial Design</vt:lpstr>
      <vt:lpstr>Example: Adaptive Randomized Treatment / Intervention Trial Design</vt:lpstr>
      <vt:lpstr>Another Example of Adaptive Treatment/Intervention</vt:lpstr>
      <vt:lpstr>Example within the CTN</vt:lpstr>
      <vt:lpstr>Slide 18</vt:lpstr>
      <vt:lpstr>Slide 19</vt:lpstr>
      <vt:lpstr>Slide 20</vt:lpstr>
      <vt:lpstr>The same SMART Design  can be used to answer many different kinds of research questions:</vt:lpstr>
      <vt:lpstr>The same SMART Design  can be used to answer many different kinds of research questions:</vt:lpstr>
      <vt:lpstr>Recap and highlights</vt:lpstr>
      <vt:lpstr>Adaptive Treatment/Interventions &amp; Adaptive Clinical / Experimental Designs</vt:lpstr>
      <vt:lpstr>Recap of Adaptive Treatment / Interventions &amp; Adaptive Clinical Trials</vt:lpstr>
      <vt:lpstr>Q&amp;A – Questions / Comments</vt:lpstr>
      <vt:lpstr>References</vt:lpstr>
      <vt:lpstr>References</vt:lpstr>
      <vt:lpstr>Survey Reminder</vt:lpstr>
      <vt:lpstr>A copy of this presentation will be available electronically after this session. </vt:lpstr>
      <vt:lpstr>Thank you for participating.</vt:lpstr>
    </vt:vector>
  </TitlesOfParts>
  <Company>The EMMES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Tracee Williams</dc:creator>
  <cp:lastModifiedBy>Carolanne Saunders</cp:lastModifiedBy>
  <cp:revision>276</cp:revision>
  <cp:lastPrinted>2013-10-20T21:27:30Z</cp:lastPrinted>
  <dcterms:created xsi:type="dcterms:W3CDTF">2013-03-12T16:26:20Z</dcterms:created>
  <dcterms:modified xsi:type="dcterms:W3CDTF">2013-10-22T20:48:16Z</dcterms:modified>
</cp:coreProperties>
</file>